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4364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534" y="216"/>
      </p:cViewPr>
      <p:guideLst>
        <p:guide orient="horz" pos="2160"/>
        <p:guide pos="3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38264-9979-4957-8550-FE6599F8F44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0675" y="685800"/>
            <a:ext cx="621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588C6-49FC-4627-80F8-2E2C8EEC5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588C6-49FC-4627-80F8-2E2C8EEC5C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26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639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639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0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7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7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05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4" y="1435101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274638"/>
            <a:ext cx="111928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00201"/>
            <a:ext cx="111928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6356351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6356351"/>
            <a:ext cx="3938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6356351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436475" cy="6858000"/>
          </a:xfrm>
          <a:solidFill>
            <a:srgbClr val="FF99FF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dist="50800" dir="2520000" sx="161000" sy="161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                                                                Curves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During the survey of the alignment of the project involving roads or </a:t>
            </a:r>
            <a:r>
              <a:rPr lang="en-US" sz="2800" dirty="0" err="1" smtClean="0">
                <a:solidFill>
                  <a:schemeClr val="tx1"/>
                </a:solidFill>
              </a:rPr>
              <a:t>railwayes,the</a:t>
            </a:r>
            <a:r>
              <a:rPr lang="en-US" sz="2800" dirty="0" smtClean="0">
                <a:solidFill>
                  <a:schemeClr val="tx1"/>
                </a:solidFill>
              </a:rPr>
              <a:t> direction of the line may change due to sum unavoidable </a:t>
            </a:r>
            <a:r>
              <a:rPr lang="en-US" sz="2800" dirty="0" err="1" smtClean="0">
                <a:solidFill>
                  <a:schemeClr val="tx1"/>
                </a:solidFill>
              </a:rPr>
              <a:t>cercumstance.For</a:t>
            </a:r>
            <a:r>
              <a:rPr lang="en-US" sz="2800" dirty="0" smtClean="0">
                <a:solidFill>
                  <a:schemeClr val="tx1"/>
                </a:solidFill>
              </a:rPr>
              <a:t> this reason the </a:t>
            </a:r>
            <a:r>
              <a:rPr lang="en-US" sz="2800" dirty="0" err="1" smtClean="0">
                <a:solidFill>
                  <a:schemeClr val="tx1"/>
                </a:solidFill>
              </a:rPr>
              <a:t>posibility</a:t>
            </a:r>
            <a:r>
              <a:rPr lang="en-US" sz="2800" dirty="0" smtClean="0">
                <a:solidFill>
                  <a:schemeClr val="tx1"/>
                </a:solidFill>
              </a:rPr>
              <a:t> of </a:t>
            </a:r>
            <a:r>
              <a:rPr lang="en-US" sz="2800" dirty="0" err="1" smtClean="0">
                <a:solidFill>
                  <a:schemeClr val="tx1"/>
                </a:solidFill>
              </a:rPr>
              <a:t>vichele</a:t>
            </a:r>
            <a:r>
              <a:rPr lang="en-US" sz="2800" dirty="0" smtClean="0">
                <a:solidFill>
                  <a:schemeClr val="tx1"/>
                </a:solidFill>
              </a:rPr>
              <a:t> to run easily among the road or </a:t>
            </a:r>
            <a:r>
              <a:rPr lang="en-US" sz="2800" dirty="0" err="1" smtClean="0">
                <a:solidFill>
                  <a:schemeClr val="tx1"/>
                </a:solidFill>
              </a:rPr>
              <a:t>track,the</a:t>
            </a:r>
            <a:r>
              <a:rPr lang="en-US" sz="2800" dirty="0" smtClean="0">
                <a:solidFill>
                  <a:schemeClr val="tx1"/>
                </a:solidFill>
              </a:rPr>
              <a:t> two </a:t>
            </a:r>
            <a:r>
              <a:rPr lang="en-US" sz="2800" dirty="0" err="1" smtClean="0">
                <a:solidFill>
                  <a:schemeClr val="tx1"/>
                </a:solidFill>
              </a:rPr>
              <a:t>stright</a:t>
            </a:r>
            <a:r>
              <a:rPr lang="en-US" sz="2800" dirty="0" smtClean="0">
                <a:solidFill>
                  <a:schemeClr val="tx1"/>
                </a:solidFill>
              </a:rPr>
              <a:t> line are connected by an arc ,which is known as curve.</a:t>
            </a:r>
          </a:p>
        </p:txBody>
      </p:sp>
      <p:sp>
        <p:nvSpPr>
          <p:cNvPr id="43" name="Arc 42"/>
          <p:cNvSpPr/>
          <p:nvPr/>
        </p:nvSpPr>
        <p:spPr>
          <a:xfrm rot="18843860">
            <a:off x="4660127" y="3754011"/>
            <a:ext cx="2345364" cy="24083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cxnSp>
        <p:nvCxnSpPr>
          <p:cNvPr id="45" name="Straight Connector 44"/>
          <p:cNvCxnSpPr>
            <a:stCxn id="43" idx="0"/>
          </p:cNvCxnSpPr>
          <p:nvPr/>
        </p:nvCxnSpPr>
        <p:spPr>
          <a:xfrm rot="16200000" flipH="1">
            <a:off x="4910050" y="4178213"/>
            <a:ext cx="984680" cy="869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5747503" y="4204534"/>
            <a:ext cx="990600" cy="81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389437" y="2743200"/>
            <a:ext cx="2133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61037" y="3352800"/>
            <a:ext cx="1524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1669608">
            <a:off x="5552022" y="3118654"/>
            <a:ext cx="494231" cy="773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43" idx="0"/>
          </p:cNvCxnSpPr>
          <p:nvPr/>
        </p:nvCxnSpPr>
        <p:spPr>
          <a:xfrm rot="5400000" flipH="1" flipV="1">
            <a:off x="5818528" y="3263813"/>
            <a:ext cx="5922" cy="1707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Transition </a:t>
            </a:r>
            <a:r>
              <a:rPr lang="en-US" dirty="0" err="1" smtClean="0"/>
              <a:t>curve:A</a:t>
            </a:r>
            <a:r>
              <a:rPr lang="en-US" dirty="0" smtClean="0"/>
              <a:t> curve of variable </a:t>
            </a:r>
            <a:r>
              <a:rPr lang="en-US" dirty="0" err="1" smtClean="0"/>
              <a:t>radious</a:t>
            </a:r>
            <a:r>
              <a:rPr lang="en-US" dirty="0" smtClean="0"/>
              <a:t> is called transition curve. In </a:t>
            </a:r>
            <a:r>
              <a:rPr lang="en-US" dirty="0" err="1" smtClean="0"/>
              <a:t>railwayes</a:t>
            </a:r>
            <a:r>
              <a:rPr lang="en-US" dirty="0" smtClean="0"/>
              <a:t> such a curve is provided on both sides of a circular curve to </a:t>
            </a:r>
            <a:r>
              <a:rPr lang="en-US" dirty="0" err="1" smtClean="0"/>
              <a:t>minimise</a:t>
            </a:r>
            <a:r>
              <a:rPr lang="en-US" dirty="0" smtClean="0"/>
              <a:t> </a:t>
            </a:r>
            <a:r>
              <a:rPr lang="en-US" dirty="0" err="1" smtClean="0"/>
              <a:t>superelevation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238037" cy="6857999"/>
          </a:xfrm>
        </p:spPr>
        <p:txBody>
          <a:bodyPr/>
          <a:lstStyle/>
          <a:p>
            <a:pPr>
              <a:buNone/>
            </a:pPr>
            <a:r>
              <a:rPr lang="en-US" smtClean="0"/>
              <a:t>    Lemniscate</a:t>
            </a:r>
            <a:r>
              <a:rPr lang="en-US" dirty="0" smtClean="0"/>
              <a:t> curve: </a:t>
            </a:r>
            <a:r>
              <a:rPr lang="en-US" dirty="0" err="1" smtClean="0"/>
              <a:t>Lemniscate</a:t>
            </a:r>
            <a:r>
              <a:rPr lang="en-US" dirty="0" smtClean="0"/>
              <a:t> curve is </a:t>
            </a:r>
            <a:r>
              <a:rPr lang="en-US" dirty="0" err="1" smtClean="0"/>
              <a:t>similer</a:t>
            </a:r>
            <a:r>
              <a:rPr lang="en-US" dirty="0" smtClean="0"/>
              <a:t> to a transition </a:t>
            </a:r>
            <a:r>
              <a:rPr lang="en-US" dirty="0" err="1" smtClean="0"/>
              <a:t>curve.And</a:t>
            </a:r>
            <a:r>
              <a:rPr lang="en-US" dirty="0" smtClean="0"/>
              <a:t> it is generally adopted in city roads where deflection angle is very large.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"/>
            <a:ext cx="12436475" cy="7619602"/>
          </a:xfrm>
        </p:spPr>
        <p:txBody>
          <a:bodyPr/>
          <a:lstStyle/>
          <a:p>
            <a:pPr>
              <a:buNone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60837" y="380996"/>
            <a:ext cx="3810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CURVE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72272" y="2057400"/>
            <a:ext cx="31085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Verticle</a:t>
            </a: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curve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9267" y="3149025"/>
            <a:ext cx="2370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Simple curve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1837" y="3758625"/>
            <a:ext cx="31995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Compound curve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3637" y="4343400"/>
            <a:ext cx="4341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Revarse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curve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8037" y="5599093"/>
            <a:ext cx="3124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Lemniscate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curve</a:t>
            </a:r>
          </a:p>
          <a:p>
            <a:pPr algn="ctr"/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8837" y="4977825"/>
            <a:ext cx="5257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Transition curve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39763" y="2082224"/>
            <a:ext cx="586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Horizontal curve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51037" y="1676400"/>
            <a:ext cx="83820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989637" y="1295400"/>
            <a:ext cx="304800" cy="381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0104437" y="1752600"/>
            <a:ext cx="304800" cy="381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874837" y="1752600"/>
            <a:ext cx="304800" cy="381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27237" y="2743200"/>
            <a:ext cx="76200" cy="3657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103437" y="3352800"/>
            <a:ext cx="2209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03437" y="4038600"/>
            <a:ext cx="2209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103437" y="4572000"/>
            <a:ext cx="2209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103437" y="5257800"/>
            <a:ext cx="2209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03437" y="5867400"/>
            <a:ext cx="2209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3437" y="4114800"/>
            <a:ext cx="838200" cy="12687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DEGREE OF CURVE</a:t>
            </a:r>
          </a:p>
          <a:p>
            <a:pPr>
              <a:buNone/>
            </a:pPr>
            <a:r>
              <a:rPr lang="en-US" dirty="0" smtClean="0"/>
              <a:t>   The angle a unit chord of length 30m subtends at the centre of the circle formed by the curve is known as the degree of the </a:t>
            </a:r>
            <a:r>
              <a:rPr lang="en-US" dirty="0" err="1" smtClean="0"/>
              <a:t>curve.When</a:t>
            </a:r>
            <a:r>
              <a:rPr lang="en-US" dirty="0" smtClean="0"/>
              <a:t> the angle is 1 degree ,it is called one degree </a:t>
            </a:r>
            <a:r>
              <a:rPr lang="en-US" dirty="0" err="1" smtClean="0"/>
              <a:t>curve.When</a:t>
            </a:r>
            <a:r>
              <a:rPr lang="en-US" dirty="0" smtClean="0"/>
              <a:t> the angle is 2 degree it is called two degree </a:t>
            </a:r>
            <a:r>
              <a:rPr lang="en-US" dirty="0" err="1" smtClean="0"/>
              <a:t>curve.it</a:t>
            </a:r>
            <a:r>
              <a:rPr lang="en-US" dirty="0" smtClean="0"/>
              <a:t> is calculated that the radius of one degree curve is 1719m.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89437" y="3505200"/>
            <a:ext cx="2819400" cy="2819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4922837" y="3810000"/>
            <a:ext cx="1752600" cy="1295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19020742">
            <a:off x="5343457" y="468478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28921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75437" y="3581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62303" y="4659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94137" y="42788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0" idx="3"/>
          </p:cNvCxnSpPr>
          <p:nvPr/>
        </p:nvCxnSpPr>
        <p:spPr>
          <a:xfrm rot="16200000" flipH="1">
            <a:off x="6732587" y="2876550"/>
            <a:ext cx="9906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56637" y="4659868"/>
            <a:ext cx="117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 chord</a:t>
            </a:r>
            <a:endParaRPr lang="en-US" dirty="0"/>
          </a:p>
        </p:txBody>
      </p:sp>
      <p:sp>
        <p:nvSpPr>
          <p:cNvPr id="16" name="Smiley Face 15"/>
          <p:cNvSpPr/>
          <p:nvPr/>
        </p:nvSpPr>
        <p:spPr>
          <a:xfrm>
            <a:off x="3703637" y="76200"/>
            <a:ext cx="533400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5" cy="6857999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Relation Between Radius And Degree Of Curve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46437" y="990600"/>
            <a:ext cx="5638800" cy="525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113735" y="2704703"/>
            <a:ext cx="19042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052627" y="-241810"/>
            <a:ext cx="1588" cy="3987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1"/>
          </p:cNvCxnSpPr>
          <p:nvPr/>
        </p:nvCxnSpPr>
        <p:spPr>
          <a:xfrm rot="16200000" flipH="1">
            <a:off x="4120522" y="1712285"/>
            <a:ext cx="1897014" cy="199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7"/>
          </p:cNvCxnSpPr>
          <p:nvPr/>
        </p:nvCxnSpPr>
        <p:spPr>
          <a:xfrm flipV="1">
            <a:off x="6065837" y="1760586"/>
            <a:ext cx="1993616" cy="189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17199573">
            <a:off x="5537768" y="3005101"/>
            <a:ext cx="829673" cy="8072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9385781">
            <a:off x="5616495" y="3329698"/>
            <a:ext cx="822484" cy="8082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27437" y="1524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23237" y="1524000"/>
            <a:ext cx="4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08537" y="3657600"/>
            <a:ext cx="4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13437" y="1295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7137" y="2907268"/>
            <a:ext cx="4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80037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D/2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70437" y="26786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14411" y="457200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 =  1719/D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655637" y="35052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5037" y="914400"/>
            <a:ext cx="522008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superelevation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04795" y="2514600"/>
            <a:ext cx="5303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When a particle moves in a circular path ,then a force acts upon it ,and tends to push it away from the </a:t>
            </a:r>
            <a:r>
              <a:rPr lang="en-US" sz="2400" dirty="0" err="1" smtClean="0"/>
              <a:t>centre.Similarly,when</a:t>
            </a:r>
            <a:r>
              <a:rPr lang="en-US" sz="2400" dirty="0" smtClean="0"/>
              <a:t> a vehicle moves in a circular path, then a force acts upon it ,and tends to push it away from the </a:t>
            </a:r>
            <a:r>
              <a:rPr lang="en-US" sz="2400" dirty="0" err="1" smtClean="0"/>
              <a:t>centre.This</a:t>
            </a:r>
            <a:r>
              <a:rPr lang="en-US" sz="2400" dirty="0" smtClean="0"/>
              <a:t> force is known as centrifugal force. In order to solve this problem ,the outer edge of the road or rail is raised is known as </a:t>
            </a:r>
            <a:r>
              <a:rPr lang="en-US" sz="2400" dirty="0" err="1" smtClean="0"/>
              <a:t>superelevation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 descr="C:\Program Files\Microsoft Office\MEDIA\CAGCAT10\j0211949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94437" y="3276600"/>
            <a:ext cx="5791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7999"/>
          </a:xfrm>
          <a:solidFill>
            <a:srgbClr val="FF99FF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Equation of </a:t>
            </a:r>
            <a:r>
              <a:rPr lang="en-US" dirty="0" err="1" smtClean="0"/>
              <a:t>Superelevation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rot="16200000">
            <a:off x="4237037" y="-685800"/>
            <a:ext cx="3124200" cy="7391400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214197">
            <a:off x="4999037" y="221949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89237" y="1447800"/>
            <a:ext cx="55626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513138" y="2476500"/>
            <a:ext cx="4495801" cy="1828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56037" y="41910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 rot="19916852">
            <a:off x="8295526" y="1298420"/>
            <a:ext cx="381000" cy="1798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950204">
            <a:off x="2495756" y="3879493"/>
            <a:ext cx="303773" cy="169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5203253" y="5891784"/>
            <a:ext cx="381000" cy="1798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4150169">
            <a:off x="6560518" y="5682707"/>
            <a:ext cx="381000" cy="1798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4667370">
            <a:off x="4758501" y="1210256"/>
            <a:ext cx="284264" cy="152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19978313">
            <a:off x="1700936" y="396313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sinµ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20039235">
            <a:off x="8675870" y="858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 wv²/</a:t>
            </a:r>
            <a:r>
              <a:rPr lang="en-US" dirty="0" err="1" smtClean="0"/>
              <a:t>Rg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46837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</a:t>
            </a:r>
            <a:r>
              <a:rPr lang="en-US" dirty="0" err="1" smtClean="0"/>
              <a:t>cos</a:t>
            </a:r>
            <a:r>
              <a:rPr lang="en-US" dirty="0" smtClean="0"/>
              <a:t>µ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51437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828025">
            <a:off x="4516744" y="722410"/>
            <a:ext cx="6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9113837" y="2133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9113837" y="3886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647237" y="28310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03437" y="4953000"/>
            <a:ext cx="5257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1237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or G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8123237" y="5029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706774">
            <a:off x="2037417" y="410462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20668077">
            <a:off x="2894016" y="405637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µ</a:t>
            </a:r>
            <a:endParaRPr lang="en-US" dirty="0"/>
          </a:p>
        </p:txBody>
      </p:sp>
    </p:spTree>
  </p:cSld>
  <p:clrMapOvr>
    <a:masterClrMapping/>
  </p:clrMapOvr>
  <p:transition>
    <p:wedge/>
    <p:sndAc>
      <p:stSnd>
        <p:snd r:embed="rId3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360"/>
            <a:ext cx="12436475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Simple circular curve: When a curve consist of a single arc with a </a:t>
            </a:r>
            <a:r>
              <a:rPr lang="en-US" dirty="0" err="1" smtClean="0"/>
              <a:t>constsnt</a:t>
            </a:r>
            <a:r>
              <a:rPr lang="en-US" dirty="0" smtClean="0"/>
              <a:t> radius is called simple </a:t>
            </a:r>
            <a:r>
              <a:rPr lang="en-US" dirty="0" err="1" smtClean="0"/>
              <a:t>ircular</a:t>
            </a:r>
            <a:r>
              <a:rPr lang="en-US" dirty="0" smtClean="0"/>
              <a:t> curve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9306541">
            <a:off x="2337661" y="2627634"/>
            <a:ext cx="5598521" cy="476137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rot="10800000" flipH="1" flipV="1">
            <a:off x="3663891" y="3138066"/>
            <a:ext cx="1868546" cy="1779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2"/>
          </p:cNvCxnSpPr>
          <p:nvPr/>
        </p:nvCxnSpPr>
        <p:spPr>
          <a:xfrm flipV="1">
            <a:off x="5532437" y="3276304"/>
            <a:ext cx="1803568" cy="164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36837" y="1184160"/>
            <a:ext cx="37338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5570537" y="1755660"/>
            <a:ext cx="304800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0"/>
            <a:endCxn id="4" idx="2"/>
          </p:cNvCxnSpPr>
          <p:nvPr/>
        </p:nvCxnSpPr>
        <p:spPr>
          <a:xfrm rot="10800000" flipH="1" flipV="1">
            <a:off x="3663891" y="3138066"/>
            <a:ext cx="3672114" cy="13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Compound  curve: When a curve consist of two or more </a:t>
            </a:r>
            <a:r>
              <a:rPr lang="en-US" dirty="0" err="1" smtClean="0"/>
              <a:t>arces</a:t>
            </a:r>
            <a:r>
              <a:rPr lang="en-US" dirty="0" smtClean="0"/>
              <a:t> with different radius is called compound curve.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7999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Reverse </a:t>
            </a:r>
            <a:r>
              <a:rPr lang="en-US" dirty="0" err="1" smtClean="0"/>
              <a:t>curve:When</a:t>
            </a:r>
            <a:r>
              <a:rPr lang="en-US" dirty="0" smtClean="0"/>
              <a:t> a curve consist of two arc bending in opposite direction is called reverse </a:t>
            </a:r>
            <a:r>
              <a:rPr lang="en-US" dirty="0" err="1" smtClean="0"/>
              <a:t>curve.There</a:t>
            </a:r>
            <a:r>
              <a:rPr lang="en-US" dirty="0" smtClean="0"/>
              <a:t> </a:t>
            </a:r>
            <a:r>
              <a:rPr lang="en-US" dirty="0" err="1" smtClean="0"/>
              <a:t>radious</a:t>
            </a:r>
            <a:r>
              <a:rPr lang="en-US" dirty="0" smtClean="0"/>
              <a:t> may equal or different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380</Words>
  <Application>Microsoft Office PowerPoint</Application>
  <PresentationFormat>Custom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RABBIL HASAN</dc:creator>
  <cp:lastModifiedBy>User</cp:lastModifiedBy>
  <cp:revision>41</cp:revision>
  <dcterms:created xsi:type="dcterms:W3CDTF">2006-08-16T00:00:00Z</dcterms:created>
  <dcterms:modified xsi:type="dcterms:W3CDTF">2012-03-21T05:58:01Z</dcterms:modified>
</cp:coreProperties>
</file>