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77" r:id="rId10"/>
    <p:sldId id="278" r:id="rId11"/>
    <p:sldId id="275" r:id="rId12"/>
    <p:sldId id="279" r:id="rId13"/>
    <p:sldId id="263" r:id="rId14"/>
    <p:sldId id="264" r:id="rId15"/>
    <p:sldId id="265" r:id="rId16"/>
    <p:sldId id="280" r:id="rId17"/>
    <p:sldId id="266" r:id="rId18"/>
    <p:sldId id="281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82" r:id="rId27"/>
    <p:sldId id="283" r:id="rId28"/>
    <p:sldId id="284" r:id="rId29"/>
    <p:sldId id="285" r:id="rId30"/>
    <p:sldId id="274" r:id="rId31"/>
  </p:sldIdLst>
  <p:sldSz cx="12436475" cy="6858000"/>
  <p:notesSz cx="6858000" cy="9144000"/>
  <p:defaultTextStyle>
    <a:defPPr>
      <a:defRPr lang="en-US"/>
    </a:defPPr>
    <a:lvl1pPr marL="0" algn="l" defTabSz="8843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42158" algn="l" defTabSz="8843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84316" algn="l" defTabSz="8843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26474" algn="l" defTabSz="8843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68632" algn="l" defTabSz="8843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10791" algn="l" defTabSz="8843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52949" algn="l" defTabSz="8843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95107" algn="l" defTabSz="8843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37265" algn="l" defTabSz="8843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416" autoAdjust="0"/>
  </p:normalViewPr>
  <p:slideViewPr>
    <p:cSldViewPr>
      <p:cViewPr varScale="1">
        <p:scale>
          <a:sx n="76" d="100"/>
          <a:sy n="76" d="100"/>
        </p:scale>
        <p:origin x="-420" y="-84"/>
      </p:cViewPr>
      <p:guideLst>
        <p:guide orient="horz" pos="2160"/>
        <p:guide pos="3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BB1757-E004-476A-99F0-E459711D183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802038-B786-4523-BBC4-AF5B1E8B3970}">
      <dgm:prSet phldrT="[Text]" custT="1"/>
      <dgm:spPr/>
      <dgm:t>
        <a:bodyPr/>
        <a:lstStyle/>
        <a:p>
          <a:r>
            <a:rPr lang="en-US" sz="3200" dirty="0" smtClean="0"/>
            <a:t>Type of chain</a:t>
          </a:r>
          <a:endParaRPr lang="en-US" sz="3200" dirty="0"/>
        </a:p>
      </dgm:t>
    </dgm:pt>
    <dgm:pt modelId="{A7FDAB2E-1C5E-4363-AF5C-784424239450}" type="parTrans" cxnId="{AD43DE92-9869-4869-8457-D89B57C949B2}">
      <dgm:prSet/>
      <dgm:spPr/>
      <dgm:t>
        <a:bodyPr/>
        <a:lstStyle/>
        <a:p>
          <a:endParaRPr lang="en-US"/>
        </a:p>
      </dgm:t>
    </dgm:pt>
    <dgm:pt modelId="{A43D85B6-2C03-44BF-BE3C-36B585EA7C4E}" type="sibTrans" cxnId="{AD43DE92-9869-4869-8457-D89B57C949B2}">
      <dgm:prSet/>
      <dgm:spPr/>
      <dgm:t>
        <a:bodyPr/>
        <a:lstStyle/>
        <a:p>
          <a:endParaRPr lang="en-US"/>
        </a:p>
      </dgm:t>
    </dgm:pt>
    <dgm:pt modelId="{04899808-6EAB-46AA-A335-9F5B89164CA3}">
      <dgm:prSet phldrT="[Text]" custT="1"/>
      <dgm:spPr/>
      <dgm:t>
        <a:bodyPr/>
        <a:lstStyle/>
        <a:p>
          <a:r>
            <a:rPr lang="en-US" sz="2800" dirty="0" smtClean="0"/>
            <a:t>Folding Chain</a:t>
          </a:r>
          <a:endParaRPr lang="en-US" sz="2800" dirty="0"/>
        </a:p>
      </dgm:t>
    </dgm:pt>
    <dgm:pt modelId="{9667E418-31F7-482F-94EB-F0B22288511E}" type="parTrans" cxnId="{2735FB42-F0B2-4A9A-A473-A266BC17DC94}">
      <dgm:prSet/>
      <dgm:spPr/>
      <dgm:t>
        <a:bodyPr/>
        <a:lstStyle/>
        <a:p>
          <a:endParaRPr lang="en-US"/>
        </a:p>
      </dgm:t>
    </dgm:pt>
    <dgm:pt modelId="{E61CDAF5-4B9C-4079-A6EB-485BE59A3C0C}" type="sibTrans" cxnId="{2735FB42-F0B2-4A9A-A473-A266BC17DC94}">
      <dgm:prSet/>
      <dgm:spPr/>
      <dgm:t>
        <a:bodyPr/>
        <a:lstStyle/>
        <a:p>
          <a:endParaRPr lang="en-US"/>
        </a:p>
      </dgm:t>
    </dgm:pt>
    <dgm:pt modelId="{34990CED-7CD9-4455-A9FF-B0D4B873DBCB}">
      <dgm:prSet phldrT="[Text]" custT="1"/>
      <dgm:spPr/>
      <dgm:t>
        <a:bodyPr/>
        <a:lstStyle/>
        <a:p>
          <a:r>
            <a:rPr lang="en-US" sz="2800" dirty="0" smtClean="0"/>
            <a:t>Unfolding Chain</a:t>
          </a:r>
          <a:endParaRPr lang="en-US" sz="2800" dirty="0"/>
        </a:p>
      </dgm:t>
    </dgm:pt>
    <dgm:pt modelId="{B561DC0A-10B0-48A0-84A5-E34A3845B34D}" type="parTrans" cxnId="{9DBB8B1E-51D9-4BAA-B4D1-563AA49B6186}">
      <dgm:prSet/>
      <dgm:spPr/>
      <dgm:t>
        <a:bodyPr/>
        <a:lstStyle/>
        <a:p>
          <a:endParaRPr lang="en-US"/>
        </a:p>
      </dgm:t>
    </dgm:pt>
    <dgm:pt modelId="{EF897531-26A1-4A6B-BA63-5E192682F96E}" type="sibTrans" cxnId="{9DBB8B1E-51D9-4BAA-B4D1-563AA49B6186}">
      <dgm:prSet/>
      <dgm:spPr/>
      <dgm:t>
        <a:bodyPr/>
        <a:lstStyle/>
        <a:p>
          <a:endParaRPr lang="en-US"/>
        </a:p>
      </dgm:t>
    </dgm:pt>
    <dgm:pt modelId="{BBA5065D-BA34-4FC1-9260-748DE763D5C7}" type="pres">
      <dgm:prSet presAssocID="{83BB1757-E004-476A-99F0-E459711D18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2F509D-C1DA-4F38-BA92-8399D0949A5C}" type="pres">
      <dgm:prSet presAssocID="{3F802038-B786-4523-BBC4-AF5B1E8B3970}" presName="hierRoot1" presStyleCnt="0">
        <dgm:presLayoutVars>
          <dgm:hierBranch val="init"/>
        </dgm:presLayoutVars>
      </dgm:prSet>
      <dgm:spPr/>
    </dgm:pt>
    <dgm:pt modelId="{81B1C1FB-4ECB-46CD-8447-168225FC22D6}" type="pres">
      <dgm:prSet presAssocID="{3F802038-B786-4523-BBC4-AF5B1E8B3970}" presName="rootComposite1" presStyleCnt="0"/>
      <dgm:spPr/>
    </dgm:pt>
    <dgm:pt modelId="{27CFC8EE-D0C7-486F-98D6-76A2803525BF}" type="pres">
      <dgm:prSet presAssocID="{3F802038-B786-4523-BBC4-AF5B1E8B397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6633F4-6BE9-487C-8FB1-AC3E10F98D6D}" type="pres">
      <dgm:prSet presAssocID="{3F802038-B786-4523-BBC4-AF5B1E8B397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37A39A8-2D92-4BB5-8C33-99100E62B6AD}" type="pres">
      <dgm:prSet presAssocID="{3F802038-B786-4523-BBC4-AF5B1E8B3970}" presName="hierChild2" presStyleCnt="0"/>
      <dgm:spPr/>
    </dgm:pt>
    <dgm:pt modelId="{7ECDEA74-9C5B-4325-A04C-0C9E6525AAD8}" type="pres">
      <dgm:prSet presAssocID="{9667E418-31F7-482F-94EB-F0B22288511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C98A59A-5242-4325-A58F-99500690F169}" type="pres">
      <dgm:prSet presAssocID="{04899808-6EAB-46AA-A335-9F5B89164CA3}" presName="hierRoot2" presStyleCnt="0">
        <dgm:presLayoutVars>
          <dgm:hierBranch val="init"/>
        </dgm:presLayoutVars>
      </dgm:prSet>
      <dgm:spPr/>
    </dgm:pt>
    <dgm:pt modelId="{D9762115-F92C-472C-8F5C-7A09424B26F6}" type="pres">
      <dgm:prSet presAssocID="{04899808-6EAB-46AA-A335-9F5B89164CA3}" presName="rootComposite" presStyleCnt="0"/>
      <dgm:spPr/>
    </dgm:pt>
    <dgm:pt modelId="{5BFABE71-1179-42BC-9551-DAD394DEB36B}" type="pres">
      <dgm:prSet presAssocID="{04899808-6EAB-46AA-A335-9F5B89164CA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6B1EB5-CD3D-4207-BFD3-D673CFF828ED}" type="pres">
      <dgm:prSet presAssocID="{04899808-6EAB-46AA-A335-9F5B89164CA3}" presName="rootConnector" presStyleLbl="node2" presStyleIdx="0" presStyleCnt="2"/>
      <dgm:spPr/>
      <dgm:t>
        <a:bodyPr/>
        <a:lstStyle/>
        <a:p>
          <a:endParaRPr lang="en-US"/>
        </a:p>
      </dgm:t>
    </dgm:pt>
    <dgm:pt modelId="{7DD510C6-4586-470B-B8E5-39B61D2E97FE}" type="pres">
      <dgm:prSet presAssocID="{04899808-6EAB-46AA-A335-9F5B89164CA3}" presName="hierChild4" presStyleCnt="0"/>
      <dgm:spPr/>
    </dgm:pt>
    <dgm:pt modelId="{74446AF3-DB44-4061-89EC-4B11BE408891}" type="pres">
      <dgm:prSet presAssocID="{04899808-6EAB-46AA-A335-9F5B89164CA3}" presName="hierChild5" presStyleCnt="0"/>
      <dgm:spPr/>
    </dgm:pt>
    <dgm:pt modelId="{41D6F330-55CF-402A-8897-651E9E9C8B8B}" type="pres">
      <dgm:prSet presAssocID="{B561DC0A-10B0-48A0-84A5-E34A3845B34D}" presName="Name37" presStyleLbl="parChTrans1D2" presStyleIdx="1" presStyleCnt="2"/>
      <dgm:spPr/>
      <dgm:t>
        <a:bodyPr/>
        <a:lstStyle/>
        <a:p>
          <a:endParaRPr lang="en-US"/>
        </a:p>
      </dgm:t>
    </dgm:pt>
    <dgm:pt modelId="{8EF85390-3D5E-4C13-828A-F14F5845FC05}" type="pres">
      <dgm:prSet presAssocID="{34990CED-7CD9-4455-A9FF-B0D4B873DBCB}" presName="hierRoot2" presStyleCnt="0">
        <dgm:presLayoutVars>
          <dgm:hierBranch val="init"/>
        </dgm:presLayoutVars>
      </dgm:prSet>
      <dgm:spPr/>
    </dgm:pt>
    <dgm:pt modelId="{CBA8CE10-9EF8-4234-9724-A94F2CDFBDAD}" type="pres">
      <dgm:prSet presAssocID="{34990CED-7CD9-4455-A9FF-B0D4B873DBCB}" presName="rootComposite" presStyleCnt="0"/>
      <dgm:spPr/>
    </dgm:pt>
    <dgm:pt modelId="{CA450E91-C377-458B-BB64-7170E782A601}" type="pres">
      <dgm:prSet presAssocID="{34990CED-7CD9-4455-A9FF-B0D4B873DBC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0E3A6E-9F30-4397-98ED-69984539A721}" type="pres">
      <dgm:prSet presAssocID="{34990CED-7CD9-4455-A9FF-B0D4B873DBCB}" presName="rootConnector" presStyleLbl="node2" presStyleIdx="1" presStyleCnt="2"/>
      <dgm:spPr/>
      <dgm:t>
        <a:bodyPr/>
        <a:lstStyle/>
        <a:p>
          <a:endParaRPr lang="en-US"/>
        </a:p>
      </dgm:t>
    </dgm:pt>
    <dgm:pt modelId="{6022BD4C-6B93-457B-8B62-FA4E4DA93955}" type="pres">
      <dgm:prSet presAssocID="{34990CED-7CD9-4455-A9FF-B0D4B873DBCB}" presName="hierChild4" presStyleCnt="0"/>
      <dgm:spPr/>
    </dgm:pt>
    <dgm:pt modelId="{6A4E90AE-1BB4-4653-BB18-8C5EE2258DD0}" type="pres">
      <dgm:prSet presAssocID="{34990CED-7CD9-4455-A9FF-B0D4B873DBCB}" presName="hierChild5" presStyleCnt="0"/>
      <dgm:spPr/>
    </dgm:pt>
    <dgm:pt modelId="{29E67262-B14E-4C29-9DE0-9D7339D3CCD4}" type="pres">
      <dgm:prSet presAssocID="{3F802038-B786-4523-BBC4-AF5B1E8B3970}" presName="hierChild3" presStyleCnt="0"/>
      <dgm:spPr/>
    </dgm:pt>
  </dgm:ptLst>
  <dgm:cxnLst>
    <dgm:cxn modelId="{9DBB8B1E-51D9-4BAA-B4D1-563AA49B6186}" srcId="{3F802038-B786-4523-BBC4-AF5B1E8B3970}" destId="{34990CED-7CD9-4455-A9FF-B0D4B873DBCB}" srcOrd="1" destOrd="0" parTransId="{B561DC0A-10B0-48A0-84A5-E34A3845B34D}" sibTransId="{EF897531-26A1-4A6B-BA63-5E192682F96E}"/>
    <dgm:cxn modelId="{EF6B8E81-CB7D-4E19-80DD-E97603BEEA48}" type="presOf" srcId="{9667E418-31F7-482F-94EB-F0B22288511E}" destId="{7ECDEA74-9C5B-4325-A04C-0C9E6525AAD8}" srcOrd="0" destOrd="0" presId="urn:microsoft.com/office/officeart/2005/8/layout/orgChart1"/>
    <dgm:cxn modelId="{A7580F96-46EA-4A5C-9048-2F2D961D73D8}" type="presOf" srcId="{34990CED-7CD9-4455-A9FF-B0D4B873DBCB}" destId="{F70E3A6E-9F30-4397-98ED-69984539A721}" srcOrd="1" destOrd="0" presId="urn:microsoft.com/office/officeart/2005/8/layout/orgChart1"/>
    <dgm:cxn modelId="{2735FB42-F0B2-4A9A-A473-A266BC17DC94}" srcId="{3F802038-B786-4523-BBC4-AF5B1E8B3970}" destId="{04899808-6EAB-46AA-A335-9F5B89164CA3}" srcOrd="0" destOrd="0" parTransId="{9667E418-31F7-482F-94EB-F0B22288511E}" sibTransId="{E61CDAF5-4B9C-4079-A6EB-485BE59A3C0C}"/>
    <dgm:cxn modelId="{7CE61FDF-5E94-4779-80ED-5047452C4D45}" type="presOf" srcId="{B561DC0A-10B0-48A0-84A5-E34A3845B34D}" destId="{41D6F330-55CF-402A-8897-651E9E9C8B8B}" srcOrd="0" destOrd="0" presId="urn:microsoft.com/office/officeart/2005/8/layout/orgChart1"/>
    <dgm:cxn modelId="{989538CE-AFEF-4BA1-8480-7936E80B8AA9}" type="presOf" srcId="{04899808-6EAB-46AA-A335-9F5B89164CA3}" destId="{0B6B1EB5-CD3D-4207-BFD3-D673CFF828ED}" srcOrd="1" destOrd="0" presId="urn:microsoft.com/office/officeart/2005/8/layout/orgChart1"/>
    <dgm:cxn modelId="{38997A74-2A34-458D-87FE-CB0E9BEE5515}" type="presOf" srcId="{83BB1757-E004-476A-99F0-E459711D1832}" destId="{BBA5065D-BA34-4FC1-9260-748DE763D5C7}" srcOrd="0" destOrd="0" presId="urn:microsoft.com/office/officeart/2005/8/layout/orgChart1"/>
    <dgm:cxn modelId="{AD43DE92-9869-4869-8457-D89B57C949B2}" srcId="{83BB1757-E004-476A-99F0-E459711D1832}" destId="{3F802038-B786-4523-BBC4-AF5B1E8B3970}" srcOrd="0" destOrd="0" parTransId="{A7FDAB2E-1C5E-4363-AF5C-784424239450}" sibTransId="{A43D85B6-2C03-44BF-BE3C-36B585EA7C4E}"/>
    <dgm:cxn modelId="{321C3EED-A047-4C0F-8A91-7B020A3BDAF6}" type="presOf" srcId="{3F802038-B786-4523-BBC4-AF5B1E8B3970}" destId="{27CFC8EE-D0C7-486F-98D6-76A2803525BF}" srcOrd="0" destOrd="0" presId="urn:microsoft.com/office/officeart/2005/8/layout/orgChart1"/>
    <dgm:cxn modelId="{38A8FBA1-DB30-4EED-90B0-571F4488260A}" type="presOf" srcId="{3F802038-B786-4523-BBC4-AF5B1E8B3970}" destId="{376633F4-6BE9-487C-8FB1-AC3E10F98D6D}" srcOrd="1" destOrd="0" presId="urn:microsoft.com/office/officeart/2005/8/layout/orgChart1"/>
    <dgm:cxn modelId="{DFCEDE81-6049-4B2F-8C5B-99737608436B}" type="presOf" srcId="{04899808-6EAB-46AA-A335-9F5B89164CA3}" destId="{5BFABE71-1179-42BC-9551-DAD394DEB36B}" srcOrd="0" destOrd="0" presId="urn:microsoft.com/office/officeart/2005/8/layout/orgChart1"/>
    <dgm:cxn modelId="{89AD3BD4-EE61-4E2B-97C7-377F910FA7DD}" type="presOf" srcId="{34990CED-7CD9-4455-A9FF-B0D4B873DBCB}" destId="{CA450E91-C377-458B-BB64-7170E782A601}" srcOrd="0" destOrd="0" presId="urn:microsoft.com/office/officeart/2005/8/layout/orgChart1"/>
    <dgm:cxn modelId="{DA9FC5DC-CF86-47E4-8A78-E78D4E46E69C}" type="presParOf" srcId="{BBA5065D-BA34-4FC1-9260-748DE763D5C7}" destId="{562F509D-C1DA-4F38-BA92-8399D0949A5C}" srcOrd="0" destOrd="0" presId="urn:microsoft.com/office/officeart/2005/8/layout/orgChart1"/>
    <dgm:cxn modelId="{43335FBB-8EC1-4DCA-915D-34946893DDF5}" type="presParOf" srcId="{562F509D-C1DA-4F38-BA92-8399D0949A5C}" destId="{81B1C1FB-4ECB-46CD-8447-168225FC22D6}" srcOrd="0" destOrd="0" presId="urn:microsoft.com/office/officeart/2005/8/layout/orgChart1"/>
    <dgm:cxn modelId="{543059E6-ADED-451C-BCC6-CA16E1D137B9}" type="presParOf" srcId="{81B1C1FB-4ECB-46CD-8447-168225FC22D6}" destId="{27CFC8EE-D0C7-486F-98D6-76A2803525BF}" srcOrd="0" destOrd="0" presId="urn:microsoft.com/office/officeart/2005/8/layout/orgChart1"/>
    <dgm:cxn modelId="{56548E72-56B4-4F61-B642-8E28E5F42D29}" type="presParOf" srcId="{81B1C1FB-4ECB-46CD-8447-168225FC22D6}" destId="{376633F4-6BE9-487C-8FB1-AC3E10F98D6D}" srcOrd="1" destOrd="0" presId="urn:microsoft.com/office/officeart/2005/8/layout/orgChart1"/>
    <dgm:cxn modelId="{20E568AF-596C-48CB-81D2-278E906241E2}" type="presParOf" srcId="{562F509D-C1DA-4F38-BA92-8399D0949A5C}" destId="{E37A39A8-2D92-4BB5-8C33-99100E62B6AD}" srcOrd="1" destOrd="0" presId="urn:microsoft.com/office/officeart/2005/8/layout/orgChart1"/>
    <dgm:cxn modelId="{998A6584-2317-4BC8-B7CE-FFE81EB4F0A3}" type="presParOf" srcId="{E37A39A8-2D92-4BB5-8C33-99100E62B6AD}" destId="{7ECDEA74-9C5B-4325-A04C-0C9E6525AAD8}" srcOrd="0" destOrd="0" presId="urn:microsoft.com/office/officeart/2005/8/layout/orgChart1"/>
    <dgm:cxn modelId="{FC2A7BB0-426E-4E12-B2DC-DE32EAE9DD44}" type="presParOf" srcId="{E37A39A8-2D92-4BB5-8C33-99100E62B6AD}" destId="{3C98A59A-5242-4325-A58F-99500690F169}" srcOrd="1" destOrd="0" presId="urn:microsoft.com/office/officeart/2005/8/layout/orgChart1"/>
    <dgm:cxn modelId="{D18641EF-562C-4A23-819B-03ED22797F1E}" type="presParOf" srcId="{3C98A59A-5242-4325-A58F-99500690F169}" destId="{D9762115-F92C-472C-8F5C-7A09424B26F6}" srcOrd="0" destOrd="0" presId="urn:microsoft.com/office/officeart/2005/8/layout/orgChart1"/>
    <dgm:cxn modelId="{55851C3F-A703-40D9-9577-5C80A9991C7D}" type="presParOf" srcId="{D9762115-F92C-472C-8F5C-7A09424B26F6}" destId="{5BFABE71-1179-42BC-9551-DAD394DEB36B}" srcOrd="0" destOrd="0" presId="urn:microsoft.com/office/officeart/2005/8/layout/orgChart1"/>
    <dgm:cxn modelId="{E7DCED63-3B6C-4C0D-B027-CE7F21462BC9}" type="presParOf" srcId="{D9762115-F92C-472C-8F5C-7A09424B26F6}" destId="{0B6B1EB5-CD3D-4207-BFD3-D673CFF828ED}" srcOrd="1" destOrd="0" presId="urn:microsoft.com/office/officeart/2005/8/layout/orgChart1"/>
    <dgm:cxn modelId="{62EFD815-1AB7-463C-9FC1-B9838EEE391A}" type="presParOf" srcId="{3C98A59A-5242-4325-A58F-99500690F169}" destId="{7DD510C6-4586-470B-B8E5-39B61D2E97FE}" srcOrd="1" destOrd="0" presId="urn:microsoft.com/office/officeart/2005/8/layout/orgChart1"/>
    <dgm:cxn modelId="{30F21F14-5DBF-4451-8E67-D523E55AFB5E}" type="presParOf" srcId="{3C98A59A-5242-4325-A58F-99500690F169}" destId="{74446AF3-DB44-4061-89EC-4B11BE408891}" srcOrd="2" destOrd="0" presId="urn:microsoft.com/office/officeart/2005/8/layout/orgChart1"/>
    <dgm:cxn modelId="{4CBA4948-1270-4159-B4CC-2D808C82DA81}" type="presParOf" srcId="{E37A39A8-2D92-4BB5-8C33-99100E62B6AD}" destId="{41D6F330-55CF-402A-8897-651E9E9C8B8B}" srcOrd="2" destOrd="0" presId="urn:microsoft.com/office/officeart/2005/8/layout/orgChart1"/>
    <dgm:cxn modelId="{64BD3764-C43F-49D2-BFD0-2D726D6B3A64}" type="presParOf" srcId="{E37A39A8-2D92-4BB5-8C33-99100E62B6AD}" destId="{8EF85390-3D5E-4C13-828A-F14F5845FC05}" srcOrd="3" destOrd="0" presId="urn:microsoft.com/office/officeart/2005/8/layout/orgChart1"/>
    <dgm:cxn modelId="{B0336C83-DADB-4AB2-9B20-AD496FD1B37A}" type="presParOf" srcId="{8EF85390-3D5E-4C13-828A-F14F5845FC05}" destId="{CBA8CE10-9EF8-4234-9724-A94F2CDFBDAD}" srcOrd="0" destOrd="0" presId="urn:microsoft.com/office/officeart/2005/8/layout/orgChart1"/>
    <dgm:cxn modelId="{A1694963-F38F-4BEB-9C83-A86B8C202172}" type="presParOf" srcId="{CBA8CE10-9EF8-4234-9724-A94F2CDFBDAD}" destId="{CA450E91-C377-458B-BB64-7170E782A601}" srcOrd="0" destOrd="0" presId="urn:microsoft.com/office/officeart/2005/8/layout/orgChart1"/>
    <dgm:cxn modelId="{CD68BDBC-7143-4967-96A6-2B1F95F2D7A0}" type="presParOf" srcId="{CBA8CE10-9EF8-4234-9724-A94F2CDFBDAD}" destId="{F70E3A6E-9F30-4397-98ED-69984539A721}" srcOrd="1" destOrd="0" presId="urn:microsoft.com/office/officeart/2005/8/layout/orgChart1"/>
    <dgm:cxn modelId="{B7434A69-407B-4334-A736-ED8BBFCCE910}" type="presParOf" srcId="{8EF85390-3D5E-4C13-828A-F14F5845FC05}" destId="{6022BD4C-6B93-457B-8B62-FA4E4DA93955}" srcOrd="1" destOrd="0" presId="urn:microsoft.com/office/officeart/2005/8/layout/orgChart1"/>
    <dgm:cxn modelId="{F0B21DA8-05A3-4E9A-8A64-4AA257352E4D}" type="presParOf" srcId="{8EF85390-3D5E-4C13-828A-F14F5845FC05}" destId="{6A4E90AE-1BB4-4653-BB18-8C5EE2258DD0}" srcOrd="2" destOrd="0" presId="urn:microsoft.com/office/officeart/2005/8/layout/orgChart1"/>
    <dgm:cxn modelId="{8D4D1F55-8177-40B2-ACB8-4AF1C16ECFD2}" type="presParOf" srcId="{562F509D-C1DA-4F38-BA92-8399D0949A5C}" destId="{29E67262-B14E-4C29-9DE0-9D7339D3CCD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25462" y="1371600"/>
            <a:ext cx="10678786" cy="1828800"/>
          </a:xfrm>
          <a:ln>
            <a:noFill/>
          </a:ln>
        </p:spPr>
        <p:txBody>
          <a:bodyPr vert="horz" tIns="0" rIns="1768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25461" y="3228536"/>
            <a:ext cx="10682932" cy="1752600"/>
          </a:xfrm>
        </p:spPr>
        <p:txBody>
          <a:bodyPr lIns="0" rIns="17686"/>
          <a:lstStyle>
            <a:lvl1pPr marL="0" marR="44216" indent="0" algn="r">
              <a:buNone/>
              <a:defRPr>
                <a:solidFill>
                  <a:schemeClr val="tx1"/>
                </a:solidFill>
              </a:defRPr>
            </a:lvl1pPr>
            <a:lvl2pPr marL="442158" indent="0" algn="ctr">
              <a:buNone/>
            </a:lvl2pPr>
            <a:lvl3pPr marL="884316" indent="0" algn="ctr">
              <a:buNone/>
            </a:lvl3pPr>
            <a:lvl4pPr marL="1326474" indent="0" algn="ctr">
              <a:buNone/>
            </a:lvl4pPr>
            <a:lvl5pPr marL="1768632" indent="0" algn="ctr">
              <a:buNone/>
            </a:lvl5pPr>
            <a:lvl6pPr marL="2210791" indent="0" algn="ctr">
              <a:buNone/>
            </a:lvl6pPr>
            <a:lvl7pPr marL="2652949" indent="0" algn="ctr">
              <a:buNone/>
            </a:lvl7pPr>
            <a:lvl8pPr marL="3095107" indent="0" algn="ctr">
              <a:buNone/>
            </a:lvl8pPr>
            <a:lvl9pPr marL="353726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ld"/>
    <p:sndAc>
      <p:stSnd>
        <p:snd r:embed="rId1" name="arrow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arrow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5" y="914402"/>
            <a:ext cx="2798207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914402"/>
            <a:ext cx="8187346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arrow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arrow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17" y="1316736"/>
            <a:ext cx="10571003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317" y="2704664"/>
            <a:ext cx="10571003" cy="1509713"/>
          </a:xfrm>
        </p:spPr>
        <p:txBody>
          <a:bodyPr lIns="44216" rIns="44216" anchor="t"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ld"/>
    <p:sndAc>
      <p:stSnd>
        <p:snd r:embed="rId1" name="arrow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5" y="704088"/>
            <a:ext cx="11192827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920085"/>
            <a:ext cx="5492776" cy="443484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920085"/>
            <a:ext cx="5492776" cy="443484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arrow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5" y="704088"/>
            <a:ext cx="11192827" cy="1143000"/>
          </a:xfrm>
        </p:spPr>
        <p:txBody>
          <a:bodyPr tIns="44216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855249"/>
            <a:ext cx="5494936" cy="659352"/>
          </a:xfrm>
        </p:spPr>
        <p:txBody>
          <a:bodyPr lIns="44216" tIns="0" rIns="44216" bIns="0" anchor="ctr">
            <a:noAutofit/>
          </a:bodyPr>
          <a:lstStyle>
            <a:lvl1pPr marL="0" indent="0">
              <a:buNone/>
              <a:defRPr sz="2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17558" y="1859760"/>
            <a:ext cx="5497095" cy="654843"/>
          </a:xfrm>
        </p:spPr>
        <p:txBody>
          <a:bodyPr lIns="44216" tIns="0" rIns="44216" bIns="0" anchor="ctr"/>
          <a:lstStyle>
            <a:lvl1pPr marL="0" indent="0">
              <a:buNone/>
              <a:defRPr sz="2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21824" y="2514601"/>
            <a:ext cx="5494936" cy="3845720"/>
          </a:xfrm>
        </p:spPr>
        <p:txBody>
          <a:bodyPr tIns="0"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514601"/>
            <a:ext cx="5497095" cy="3845720"/>
          </a:xfrm>
        </p:spPr>
        <p:txBody>
          <a:bodyPr tIns="0"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arrow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5" y="704088"/>
            <a:ext cx="11296465" cy="1143000"/>
          </a:xfrm>
        </p:spPr>
        <p:txBody>
          <a:bodyPr vert="horz" tIns="4421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arrow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arrow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736" y="514352"/>
            <a:ext cx="3730942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32736" y="1676400"/>
            <a:ext cx="3730942" cy="4572000"/>
          </a:xfrm>
        </p:spPr>
        <p:txBody>
          <a:bodyPr lIns="17686" rIns="17686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2318" y="1676400"/>
            <a:ext cx="6952335" cy="4572000"/>
          </a:xfrm>
        </p:spPr>
        <p:txBody>
          <a:bodyPr tIns="0"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19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arrow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305645" y="1108077"/>
            <a:ext cx="715097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886178" y="5359770"/>
            <a:ext cx="21142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00" y="1176998"/>
            <a:ext cx="3009627" cy="1582621"/>
          </a:xfrm>
        </p:spPr>
        <p:txBody>
          <a:bodyPr vert="horz" lIns="44216" tIns="44216" rIns="44216" bIns="44216" anchor="b"/>
          <a:lstStyle>
            <a:lvl1pPr algn="l">
              <a:buNone/>
              <a:defRPr sz="19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9098" y="2828785"/>
            <a:ext cx="3005482" cy="2179320"/>
          </a:xfrm>
        </p:spPr>
        <p:txBody>
          <a:bodyPr lIns="61902" rIns="44216" bIns="44216" anchor="t"/>
          <a:lstStyle>
            <a:lvl1pPr marL="0" indent="0" algn="l">
              <a:spcBef>
                <a:spcPts val="242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5554" y="6356352"/>
            <a:ext cx="82909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740921" y="1199517"/>
            <a:ext cx="62804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1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955" y="5816601"/>
            <a:ext cx="1246238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432" tIns="44216" rIns="88432" bIns="4421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959145" y="6219826"/>
            <a:ext cx="6477331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432" tIns="44216" rIns="88432" bIns="4421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ld"/>
    <p:sndAc>
      <p:stSnd>
        <p:snd r:embed="rId1" name="arrow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955" y="-7144"/>
            <a:ext cx="1246238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432" tIns="44216" rIns="88432" bIns="4421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59145" y="-7143"/>
            <a:ext cx="6477331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432" tIns="44216" rIns="88432" bIns="4421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21825" y="704088"/>
            <a:ext cx="11192827" cy="1143000"/>
          </a:xfrm>
          <a:prstGeom prst="rect">
            <a:avLst/>
          </a:prstGeom>
        </p:spPr>
        <p:txBody>
          <a:bodyPr vert="horz" lIns="0" tIns="44216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21825" y="1935480"/>
            <a:ext cx="11192827" cy="4389120"/>
          </a:xfrm>
          <a:prstGeom prst="rect">
            <a:avLst/>
          </a:prstGeom>
        </p:spPr>
        <p:txBody>
          <a:bodyPr vert="horz" lIns="88432" tIns="44216" rIns="88432" bIns="4421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21824" y="6356352"/>
            <a:ext cx="2901844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627307" y="6356352"/>
            <a:ext cx="4560041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78279" y="6356352"/>
            <a:ext cx="103637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864" y="202408"/>
            <a:ext cx="12486183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over dir="ld"/>
    <p:sndAc>
      <p:stSnd>
        <p:snd r:embed="rId13" name="arrow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8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65295" indent="-265295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19021" indent="-23876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84316" indent="-23876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611" indent="-20339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14906" indent="-20339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680201" indent="-20339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857064" indent="-17686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22359" indent="-176863" algn="l" rtl="0" eaLnBrk="1" latinLnBrk="0" hangingPunct="1">
        <a:spcBef>
          <a:spcPct val="20000"/>
        </a:spcBef>
        <a:buClr>
          <a:schemeClr val="tx2"/>
        </a:buClr>
        <a:buChar char="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54" indent="-17686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421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843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264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686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107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095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5372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436474" cy="6858000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sz="2800" b="1" i="1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i="1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i="1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b="1" i="1" baseline="-25000" dirty="0" smtClean="0">
                <a:solidFill>
                  <a:schemeClr val="bg1"/>
                </a:solidFill>
              </a:rPr>
              <a:t>    </a:t>
            </a:r>
            <a:r>
              <a:rPr lang="en-US" sz="4000" b="1" i="1" baseline="-25000" dirty="0" smtClean="0">
                <a:solidFill>
                  <a:schemeClr val="bg1"/>
                </a:solidFill>
              </a:rPr>
              <a:t>SOURVEYING: </a:t>
            </a:r>
            <a:r>
              <a:rPr lang="en-US" sz="4000" b="1" i="1" baseline="-25000" dirty="0" err="1" smtClean="0">
                <a:solidFill>
                  <a:schemeClr val="bg1"/>
                </a:solidFill>
              </a:rPr>
              <a:t>sourveying</a:t>
            </a:r>
            <a:r>
              <a:rPr lang="en-US" sz="4000" b="1" i="1" baseline="-25000" dirty="0" smtClean="0">
                <a:solidFill>
                  <a:schemeClr val="bg1"/>
                </a:solidFill>
              </a:rPr>
              <a:t> is the art of determining the relative positions of different objects on the </a:t>
            </a:r>
            <a:r>
              <a:rPr lang="en-US" sz="4000" b="1" i="1" baseline="-25000" dirty="0" err="1" smtClean="0">
                <a:solidFill>
                  <a:schemeClr val="bg1"/>
                </a:solidFill>
              </a:rPr>
              <a:t>sourface</a:t>
            </a:r>
            <a:r>
              <a:rPr lang="en-US" sz="4000" b="1" i="1" baseline="-25000" dirty="0" smtClean="0">
                <a:solidFill>
                  <a:schemeClr val="bg1"/>
                </a:solidFill>
              </a:rPr>
              <a:t> of the earth by measuring the </a:t>
            </a:r>
            <a:r>
              <a:rPr lang="en-US" sz="4000" b="1" i="1" baseline="-25000" dirty="0" err="1" smtClean="0">
                <a:solidFill>
                  <a:schemeClr val="bg1"/>
                </a:solidFill>
              </a:rPr>
              <a:t>horijontal</a:t>
            </a:r>
            <a:r>
              <a:rPr lang="en-US" sz="4000" b="1" i="1" baseline="-25000" dirty="0" smtClean="0">
                <a:solidFill>
                  <a:schemeClr val="bg1"/>
                </a:solidFill>
              </a:rPr>
              <a:t> distances between them ,and by preparing a map to any suitable scale. </a:t>
            </a:r>
          </a:p>
          <a:p>
            <a:pPr>
              <a:buNone/>
            </a:pPr>
            <a:endParaRPr lang="en-US" sz="4000" b="1" i="1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4000" b="1" i="1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b="1" i="1" baseline="-25000" dirty="0" smtClean="0">
                <a:solidFill>
                  <a:schemeClr val="bg1"/>
                </a:solidFill>
              </a:rPr>
              <a:t>   	LEVELING: Leveling is the art of determining the relative positions of different objects on the </a:t>
            </a:r>
            <a:r>
              <a:rPr lang="en-US" sz="4000" b="1" i="1" baseline="-25000" dirty="0" err="1" smtClean="0">
                <a:solidFill>
                  <a:schemeClr val="bg1"/>
                </a:solidFill>
              </a:rPr>
              <a:t>sourface</a:t>
            </a:r>
            <a:r>
              <a:rPr lang="en-US" sz="4000" b="1" i="1" baseline="-25000" dirty="0" smtClean="0">
                <a:solidFill>
                  <a:schemeClr val="bg1"/>
                </a:solidFill>
              </a:rPr>
              <a:t> of the earth by measuring the vertical distances between them ,and by preparing a map to any suitable scale</a:t>
            </a:r>
            <a:endParaRPr lang="en-US" sz="4000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                    ARROWS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027237" y="1870770"/>
            <a:ext cx="6096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Arrows are made of tempered steel wire of diameter 4mm. One end of the arrow is bent into a ring of diameter 50mm and the other end is pointed. Its overall length is 400mm .Arrows are used for counting the number of chains while </a:t>
            </a:r>
            <a:r>
              <a:rPr lang="en-US" sz="2800" b="1" i="1" dirty="0" err="1" smtClean="0"/>
              <a:t>neasuring</a:t>
            </a:r>
            <a:r>
              <a:rPr lang="en-US" sz="2800" b="1" i="1" dirty="0" smtClean="0"/>
              <a:t> the chain line.</a:t>
            </a:r>
            <a:endParaRPr lang="en-US" sz="2800" b="1" i="1" dirty="0"/>
          </a:p>
        </p:txBody>
      </p:sp>
      <p:sp>
        <p:nvSpPr>
          <p:cNvPr id="6" name="Rectangle 5"/>
          <p:cNvSpPr/>
          <p:nvPr/>
        </p:nvSpPr>
        <p:spPr>
          <a:xfrm>
            <a:off x="9571037" y="2514600"/>
            <a:ext cx="1524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erge 6"/>
          <p:cNvSpPr/>
          <p:nvPr/>
        </p:nvSpPr>
        <p:spPr>
          <a:xfrm>
            <a:off x="9571037" y="5181600"/>
            <a:ext cx="152400" cy="685800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557359" y="1553228"/>
            <a:ext cx="578285" cy="951977"/>
          </a:xfrm>
          <a:custGeom>
            <a:avLst/>
            <a:gdLst>
              <a:gd name="connsiteX0" fmla="*/ 162838 w 578285"/>
              <a:gd name="connsiteY0" fmla="*/ 951977 h 951977"/>
              <a:gd name="connsiteX1" fmla="*/ 501041 w 578285"/>
              <a:gd name="connsiteY1" fmla="*/ 663879 h 951977"/>
              <a:gd name="connsiteX2" fmla="*/ 538619 w 578285"/>
              <a:gd name="connsiteY2" fmla="*/ 325676 h 951977"/>
              <a:gd name="connsiteX3" fmla="*/ 263046 w 578285"/>
              <a:gd name="connsiteY3" fmla="*/ 50104 h 951977"/>
              <a:gd name="connsiteX4" fmla="*/ 62630 w 578285"/>
              <a:gd name="connsiteY4" fmla="*/ 25051 h 951977"/>
              <a:gd name="connsiteX5" fmla="*/ 0 w 578285"/>
              <a:gd name="connsiteY5" fmla="*/ 37577 h 95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285" h="951977">
                <a:moveTo>
                  <a:pt x="162838" y="951977"/>
                </a:moveTo>
                <a:cubicBezTo>
                  <a:pt x="300624" y="860120"/>
                  <a:pt x="438411" y="768263"/>
                  <a:pt x="501041" y="663879"/>
                </a:cubicBezTo>
                <a:cubicBezTo>
                  <a:pt x="563671" y="559495"/>
                  <a:pt x="578285" y="427972"/>
                  <a:pt x="538619" y="325676"/>
                </a:cubicBezTo>
                <a:cubicBezTo>
                  <a:pt x="498953" y="223380"/>
                  <a:pt x="342377" y="100208"/>
                  <a:pt x="263046" y="50104"/>
                </a:cubicBezTo>
                <a:cubicBezTo>
                  <a:pt x="183715" y="0"/>
                  <a:pt x="106471" y="27139"/>
                  <a:pt x="62630" y="25051"/>
                </a:cubicBezTo>
                <a:cubicBezTo>
                  <a:pt x="18789" y="22963"/>
                  <a:pt x="14614" y="35489"/>
                  <a:pt x="0" y="3757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968636" y="1578279"/>
            <a:ext cx="601249" cy="300625"/>
          </a:xfrm>
          <a:custGeom>
            <a:avLst/>
            <a:gdLst>
              <a:gd name="connsiteX0" fmla="*/ 601249 w 601249"/>
              <a:gd name="connsiteY0" fmla="*/ 0 h 300625"/>
              <a:gd name="connsiteX1" fmla="*/ 350728 w 601249"/>
              <a:gd name="connsiteY1" fmla="*/ 12526 h 300625"/>
              <a:gd name="connsiteX2" fmla="*/ 87682 w 601249"/>
              <a:gd name="connsiteY2" fmla="*/ 125261 h 300625"/>
              <a:gd name="connsiteX3" fmla="*/ 0 w 601249"/>
              <a:gd name="connsiteY3" fmla="*/ 300625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249" h="300625">
                <a:moveTo>
                  <a:pt x="601249" y="0"/>
                </a:moveTo>
                <a:lnTo>
                  <a:pt x="350728" y="12526"/>
                </a:lnTo>
                <a:cubicBezTo>
                  <a:pt x="265134" y="33403"/>
                  <a:pt x="146137" y="77245"/>
                  <a:pt x="87682" y="125261"/>
                </a:cubicBezTo>
                <a:cubicBezTo>
                  <a:pt x="29227" y="173277"/>
                  <a:pt x="6263" y="271398"/>
                  <a:pt x="0" y="3006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956110" y="1891430"/>
            <a:ext cx="162838" cy="563671"/>
          </a:xfrm>
          <a:custGeom>
            <a:avLst/>
            <a:gdLst>
              <a:gd name="connsiteX0" fmla="*/ 12526 w 162838"/>
              <a:gd name="connsiteY0" fmla="*/ 0 h 563671"/>
              <a:gd name="connsiteX1" fmla="*/ 25052 w 162838"/>
              <a:gd name="connsiteY1" fmla="*/ 313151 h 563671"/>
              <a:gd name="connsiteX2" fmla="*/ 162838 w 162838"/>
              <a:gd name="connsiteY2" fmla="*/ 563671 h 5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838" h="563671">
                <a:moveTo>
                  <a:pt x="12526" y="0"/>
                </a:moveTo>
                <a:cubicBezTo>
                  <a:pt x="6263" y="109603"/>
                  <a:pt x="0" y="219206"/>
                  <a:pt x="25052" y="313151"/>
                </a:cubicBezTo>
                <a:cubicBezTo>
                  <a:pt x="50104" y="407096"/>
                  <a:pt x="144049" y="526093"/>
                  <a:pt x="162838" y="5636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9125211" y="1682663"/>
            <a:ext cx="855945" cy="810016"/>
          </a:xfrm>
          <a:custGeom>
            <a:avLst/>
            <a:gdLst>
              <a:gd name="connsiteX0" fmla="*/ 444674 w 855945"/>
              <a:gd name="connsiteY0" fmla="*/ 810016 h 810016"/>
              <a:gd name="connsiteX1" fmla="*/ 670142 w 855945"/>
              <a:gd name="connsiteY1" fmla="*/ 622126 h 810016"/>
              <a:gd name="connsiteX2" fmla="*/ 832981 w 855945"/>
              <a:gd name="connsiteY2" fmla="*/ 459288 h 810016"/>
              <a:gd name="connsiteX3" fmla="*/ 807929 w 855945"/>
              <a:gd name="connsiteY3" fmla="*/ 221293 h 810016"/>
              <a:gd name="connsiteX4" fmla="*/ 670142 w 855945"/>
              <a:gd name="connsiteY4" fmla="*/ 108559 h 810016"/>
              <a:gd name="connsiteX5" fmla="*/ 494778 w 855945"/>
              <a:gd name="connsiteY5" fmla="*/ 33403 h 810016"/>
              <a:gd name="connsiteX6" fmla="*/ 294362 w 855945"/>
              <a:gd name="connsiteY6" fmla="*/ 20877 h 810016"/>
              <a:gd name="connsiteX7" fmla="*/ 68893 w 855945"/>
              <a:gd name="connsiteY7" fmla="*/ 158663 h 810016"/>
              <a:gd name="connsiteX8" fmla="*/ 6263 w 855945"/>
              <a:gd name="connsiteY8" fmla="*/ 283923 h 810016"/>
              <a:gd name="connsiteX9" fmla="*/ 31315 w 855945"/>
              <a:gd name="connsiteY9" fmla="*/ 459288 h 810016"/>
              <a:gd name="connsiteX10" fmla="*/ 106471 w 855945"/>
              <a:gd name="connsiteY10" fmla="*/ 597074 h 810016"/>
              <a:gd name="connsiteX11" fmla="*/ 231731 w 855945"/>
              <a:gd name="connsiteY11" fmla="*/ 747386 h 81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945" h="810016">
                <a:moveTo>
                  <a:pt x="444674" y="810016"/>
                </a:moveTo>
                <a:cubicBezTo>
                  <a:pt x="525049" y="745298"/>
                  <a:pt x="605424" y="680580"/>
                  <a:pt x="670142" y="622126"/>
                </a:cubicBezTo>
                <a:cubicBezTo>
                  <a:pt x="734860" y="563672"/>
                  <a:pt x="810017" y="526093"/>
                  <a:pt x="832981" y="459288"/>
                </a:cubicBezTo>
                <a:cubicBezTo>
                  <a:pt x="855945" y="392483"/>
                  <a:pt x="835069" y="279748"/>
                  <a:pt x="807929" y="221293"/>
                </a:cubicBezTo>
                <a:cubicBezTo>
                  <a:pt x="780789" y="162838"/>
                  <a:pt x="722334" y="139874"/>
                  <a:pt x="670142" y="108559"/>
                </a:cubicBezTo>
                <a:cubicBezTo>
                  <a:pt x="617950" y="77244"/>
                  <a:pt x="557408" y="48017"/>
                  <a:pt x="494778" y="33403"/>
                </a:cubicBezTo>
                <a:cubicBezTo>
                  <a:pt x="432148" y="18789"/>
                  <a:pt x="365343" y="0"/>
                  <a:pt x="294362" y="20877"/>
                </a:cubicBezTo>
                <a:cubicBezTo>
                  <a:pt x="223381" y="41754"/>
                  <a:pt x="116910" y="114822"/>
                  <a:pt x="68893" y="158663"/>
                </a:cubicBezTo>
                <a:cubicBezTo>
                  <a:pt x="20877" y="202504"/>
                  <a:pt x="12526" y="233819"/>
                  <a:pt x="6263" y="283923"/>
                </a:cubicBezTo>
                <a:cubicBezTo>
                  <a:pt x="0" y="334027"/>
                  <a:pt x="14614" y="407096"/>
                  <a:pt x="31315" y="459288"/>
                </a:cubicBezTo>
                <a:cubicBezTo>
                  <a:pt x="48016" y="511480"/>
                  <a:pt x="73068" y="549058"/>
                  <a:pt x="106471" y="597074"/>
                </a:cubicBezTo>
                <a:cubicBezTo>
                  <a:pt x="139874" y="645090"/>
                  <a:pt x="202504" y="722334"/>
                  <a:pt x="231731" y="74738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2" idx="2"/>
          </p:cNvCxnSpPr>
          <p:nvPr/>
        </p:nvCxnSpPr>
        <p:spPr>
          <a:xfrm flipV="1">
            <a:off x="9118948" y="2438400"/>
            <a:ext cx="299689" cy="16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69732" y="5970657"/>
            <a:ext cx="77033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Arrow</a:t>
            </a:r>
            <a:endParaRPr lang="en-US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322637" y="1600200"/>
            <a:ext cx="4257675" cy="3629025"/>
            <a:chOff x="1632" y="1248"/>
            <a:chExt cx="2682" cy="2286"/>
          </a:xfrm>
        </p:grpSpPr>
        <p:sp>
          <p:nvSpPr>
            <p:cNvPr id="4099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4100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4101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solidFill>
            <a:srgbClr val="FF00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</a:t>
            </a:r>
            <a:r>
              <a:rPr lang="en-US" sz="3600" dirty="0" smtClean="0"/>
              <a:t>INUSTRUMENT FOR CHAINING 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    </a:t>
            </a:r>
            <a:r>
              <a:rPr lang="en-US" sz="4000" dirty="0" err="1" smtClean="0"/>
              <a:t>a.Chain</a:t>
            </a:r>
            <a:r>
              <a:rPr lang="en-US" sz="4000" dirty="0" smtClean="0"/>
              <a:t> or Tape</a:t>
            </a:r>
          </a:p>
          <a:p>
            <a:pPr>
              <a:buNone/>
            </a:pPr>
            <a:r>
              <a:rPr lang="en-US" sz="4000" dirty="0" smtClean="0"/>
              <a:t>                               </a:t>
            </a:r>
            <a:r>
              <a:rPr lang="en-US" sz="4000" dirty="0" err="1" smtClean="0"/>
              <a:t>b.Pegs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    </a:t>
            </a:r>
            <a:r>
              <a:rPr lang="en-US" sz="4000" dirty="0" err="1" smtClean="0"/>
              <a:t>c.Offsets</a:t>
            </a:r>
            <a:r>
              <a:rPr lang="en-US" sz="4000" dirty="0" smtClean="0"/>
              <a:t> rod</a:t>
            </a:r>
          </a:p>
          <a:p>
            <a:pPr>
              <a:buNone/>
            </a:pPr>
            <a:r>
              <a:rPr lang="en-US" sz="4000" dirty="0" smtClean="0"/>
              <a:t>                               </a:t>
            </a:r>
            <a:r>
              <a:rPr lang="en-US" sz="4000" dirty="0" err="1" smtClean="0"/>
              <a:t>d.Plumb</a:t>
            </a:r>
            <a:r>
              <a:rPr lang="en-US" sz="4000" dirty="0" smtClean="0"/>
              <a:t> bob</a:t>
            </a:r>
          </a:p>
          <a:p>
            <a:pPr>
              <a:buNone/>
            </a:pPr>
            <a:r>
              <a:rPr lang="en-US" sz="4000" dirty="0" smtClean="0"/>
              <a:t>                               </a:t>
            </a:r>
            <a:r>
              <a:rPr lang="en-US" sz="4000" dirty="0" err="1" smtClean="0"/>
              <a:t>e.Arrows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                               </a:t>
            </a:r>
            <a:r>
              <a:rPr lang="en-US" sz="4000" dirty="0" err="1" smtClean="0"/>
              <a:t>f.Ranging</a:t>
            </a:r>
            <a:r>
              <a:rPr lang="en-US" sz="4000" dirty="0" smtClean="0"/>
              <a:t> rods</a:t>
            </a:r>
            <a:endParaRPr lang="en-US" sz="4000" dirty="0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960437" y="2286000"/>
            <a:ext cx="2484437" cy="2409825"/>
            <a:chOff x="1632" y="1248"/>
            <a:chExt cx="2682" cy="2286"/>
          </a:xfrm>
        </p:grpSpPr>
        <p:sp>
          <p:nvSpPr>
            <p:cNvPr id="4103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4104" name="AutoShape 8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4105" name="AutoShape 9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493837" y="914400"/>
          <a:ext cx="9296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7" y="0"/>
            <a:ext cx="11192827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/>
              <a:t>                          RANGING</a:t>
            </a:r>
          </a:p>
          <a:p>
            <a:pPr>
              <a:buNone/>
            </a:pPr>
            <a:r>
              <a:rPr lang="en-US" sz="2700" dirty="0" smtClean="0"/>
              <a:t>   The process of </a:t>
            </a:r>
            <a:r>
              <a:rPr lang="en-US" sz="2700" dirty="0" err="1" smtClean="0"/>
              <a:t>establising</a:t>
            </a:r>
            <a:r>
              <a:rPr lang="en-US" sz="2700" dirty="0" smtClean="0"/>
              <a:t> </a:t>
            </a:r>
            <a:r>
              <a:rPr lang="en-US" sz="2700" dirty="0" err="1" smtClean="0"/>
              <a:t>entermediat</a:t>
            </a:r>
            <a:r>
              <a:rPr lang="en-US" sz="2700" dirty="0" smtClean="0"/>
              <a:t> points on a straight line </a:t>
            </a:r>
            <a:r>
              <a:rPr lang="en-US" sz="2700" dirty="0" err="1" smtClean="0"/>
              <a:t>betweeen</a:t>
            </a:r>
            <a:r>
              <a:rPr lang="en-US" sz="2700" dirty="0" smtClean="0"/>
              <a:t> two ends points is </a:t>
            </a:r>
            <a:r>
              <a:rPr lang="en-US" sz="2700" dirty="0" err="1" smtClean="0"/>
              <a:t>knowen</a:t>
            </a:r>
            <a:r>
              <a:rPr lang="en-US" sz="2700" dirty="0" smtClean="0"/>
              <a:t> as ranging. There are two kinds of ranging.</a:t>
            </a:r>
          </a:p>
          <a:p>
            <a:pPr>
              <a:buNone/>
            </a:pPr>
            <a:r>
              <a:rPr lang="en-US" sz="2700" dirty="0" smtClean="0"/>
              <a:t>               </a:t>
            </a:r>
          </a:p>
          <a:p>
            <a:pPr>
              <a:buNone/>
            </a:pPr>
            <a:r>
              <a:rPr lang="en-US" sz="2700" dirty="0" smtClean="0"/>
              <a:t>                 1.DIRECT RANGING</a:t>
            </a:r>
          </a:p>
          <a:p>
            <a:pPr>
              <a:buNone/>
            </a:pPr>
            <a:r>
              <a:rPr lang="en-US" sz="2700" dirty="0" smtClean="0"/>
              <a:t>                2.INDIRECT RANGING </a:t>
            </a:r>
            <a:endParaRPr lang="en-US" sz="2700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436475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DIRECT RANGING: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5616" y="1014031"/>
            <a:ext cx="11337621" cy="797182"/>
          </a:xfrm>
          <a:prstGeom prst="rect">
            <a:avLst/>
          </a:prstGeom>
        </p:spPr>
        <p:txBody>
          <a:bodyPr wrap="square" lIns="88432" tIns="44216" rIns="88432" bIns="44216">
            <a:spAutoFit/>
          </a:bodyPr>
          <a:lstStyle/>
          <a:p>
            <a:r>
              <a:rPr lang="en-US" sz="2300" dirty="0" smtClean="0"/>
              <a:t>The process of </a:t>
            </a:r>
            <a:r>
              <a:rPr lang="en-US" sz="2300" dirty="0" err="1" smtClean="0"/>
              <a:t>establising</a:t>
            </a:r>
            <a:r>
              <a:rPr lang="en-US" sz="2300" dirty="0" smtClean="0"/>
              <a:t> </a:t>
            </a:r>
            <a:r>
              <a:rPr lang="en-US" sz="2300" dirty="0" err="1" smtClean="0"/>
              <a:t>entermediat</a:t>
            </a:r>
            <a:r>
              <a:rPr lang="en-US" sz="2300" dirty="0" smtClean="0"/>
              <a:t> points on a straight line </a:t>
            </a:r>
            <a:r>
              <a:rPr lang="en-US" sz="2300" dirty="0" err="1" smtClean="0"/>
              <a:t>betweeen</a:t>
            </a:r>
            <a:r>
              <a:rPr lang="en-US" sz="2300" dirty="0" smtClean="0"/>
              <a:t> two ends points by direct observation is </a:t>
            </a:r>
            <a:r>
              <a:rPr lang="en-US" sz="2300" dirty="0" err="1" smtClean="0"/>
              <a:t>knowen</a:t>
            </a:r>
            <a:r>
              <a:rPr lang="en-US" sz="2300" dirty="0" smtClean="0"/>
              <a:t> as DIRECT ranging. </a:t>
            </a:r>
            <a:endParaRPr lang="en-US" sz="23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55837" y="3276498"/>
            <a:ext cx="6915950" cy="1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5593973" y="2724053"/>
            <a:ext cx="44538" cy="2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8913548" y="2802934"/>
            <a:ext cx="38175" cy="2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591674" y="2802934"/>
            <a:ext cx="38175" cy="2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85198" y="3253371"/>
            <a:ext cx="356708" cy="350906"/>
          </a:xfrm>
          <a:prstGeom prst="rect">
            <a:avLst/>
          </a:prstGeom>
          <a:noFill/>
        </p:spPr>
        <p:txBody>
          <a:bodyPr wrap="square" lIns="88432" tIns="44216" rIns="88432" bIns="44216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1669" y="3253371"/>
            <a:ext cx="337419" cy="350906"/>
          </a:xfrm>
          <a:prstGeom prst="rect">
            <a:avLst/>
          </a:prstGeom>
          <a:noFill/>
        </p:spPr>
        <p:txBody>
          <a:bodyPr wrap="square" lIns="88432" tIns="44216" rIns="88432" bIns="44216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03706" y="3253371"/>
            <a:ext cx="351448" cy="350906"/>
          </a:xfrm>
          <a:prstGeom prst="rect">
            <a:avLst/>
          </a:prstGeom>
          <a:noFill/>
        </p:spPr>
        <p:txBody>
          <a:bodyPr wrap="square" lIns="88432" tIns="44216" rIns="88432" bIns="44216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5500986" y="2576120"/>
            <a:ext cx="226751" cy="2640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2495504" y="2652320"/>
            <a:ext cx="226751" cy="2640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8817379" y="2652320"/>
            <a:ext cx="226751" cy="2640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74838" y="4343400"/>
            <a:ext cx="8381999" cy="1151125"/>
          </a:xfrm>
          <a:prstGeom prst="rect">
            <a:avLst/>
          </a:prstGeom>
          <a:noFill/>
        </p:spPr>
        <p:txBody>
          <a:bodyPr wrap="square" lIns="88432" tIns="44216" rIns="88432" bIns="44216" rtlCol="0">
            <a:spAutoFit/>
          </a:bodyPr>
          <a:lstStyle/>
          <a:p>
            <a:r>
              <a:rPr lang="en-US" sz="2300" dirty="0" smtClean="0"/>
              <a:t>Let A and B are two ends points The two points are </a:t>
            </a:r>
            <a:r>
              <a:rPr lang="en-US" sz="2300" dirty="0" err="1" smtClean="0"/>
              <a:t>intervisible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 Here B is a </a:t>
            </a:r>
            <a:r>
              <a:rPr lang="en-US" sz="2300" dirty="0" err="1" smtClean="0"/>
              <a:t>entermediat</a:t>
            </a:r>
            <a:r>
              <a:rPr lang="en-US" sz="2300" dirty="0" smtClean="0"/>
              <a:t> point which is establish by the direct </a:t>
            </a:r>
          </a:p>
          <a:p>
            <a:r>
              <a:rPr lang="en-US" sz="2300" dirty="0" smtClean="0"/>
              <a:t>observation  of point A and point B. so it is a direct ranging</a:t>
            </a:r>
            <a:endParaRPr lang="en-US" sz="2300" dirty="0"/>
          </a:p>
        </p:txBody>
      </p:sp>
      <p:cxnSp>
        <p:nvCxnSpPr>
          <p:cNvPr id="31" name="Straight Connector 30"/>
          <p:cNvCxnSpPr>
            <a:stCxn id="18" idx="0"/>
          </p:cNvCxnSpPr>
          <p:nvPr/>
        </p:nvCxnSpPr>
        <p:spPr>
          <a:xfrm rot="16200000" flipH="1">
            <a:off x="8633956" y="2949119"/>
            <a:ext cx="624280" cy="30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6" idx="0"/>
            <a:endCxn id="14" idx="0"/>
          </p:cNvCxnSpPr>
          <p:nvPr/>
        </p:nvCxnSpPr>
        <p:spPr>
          <a:xfrm rot="16200000" flipH="1" flipV="1">
            <a:off x="5248745" y="2887753"/>
            <a:ext cx="677251" cy="53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" idx="0"/>
            <a:endCxn id="13" idx="0"/>
          </p:cNvCxnSpPr>
          <p:nvPr/>
        </p:nvCxnSpPr>
        <p:spPr>
          <a:xfrm rot="16200000" flipH="1" flipV="1">
            <a:off x="2285690" y="2930181"/>
            <a:ext cx="601051" cy="45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</a:t>
            </a:r>
            <a:r>
              <a:rPr lang="en-US" sz="3500" dirty="0" smtClean="0">
                <a:solidFill>
                  <a:srgbClr val="0070C0"/>
                </a:solidFill>
              </a:rPr>
              <a:t>INDIRECT RANGING</a:t>
            </a:r>
            <a:endParaRPr lang="en-US" sz="35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8037" y="1524000"/>
            <a:ext cx="11296465" cy="797182"/>
          </a:xfrm>
          <a:prstGeom prst="rect">
            <a:avLst/>
          </a:prstGeom>
        </p:spPr>
        <p:txBody>
          <a:bodyPr wrap="square" lIns="88432" tIns="44216" rIns="88432" bIns="44216">
            <a:spAutoFit/>
          </a:bodyPr>
          <a:lstStyle/>
          <a:p>
            <a:r>
              <a:rPr lang="en-US" sz="2300" dirty="0" smtClean="0"/>
              <a:t>The process of </a:t>
            </a:r>
            <a:r>
              <a:rPr lang="en-US" sz="2300" dirty="0" err="1" smtClean="0"/>
              <a:t>establising</a:t>
            </a:r>
            <a:r>
              <a:rPr lang="en-US" sz="2300" dirty="0" smtClean="0"/>
              <a:t> </a:t>
            </a:r>
            <a:r>
              <a:rPr lang="en-US" sz="2300" dirty="0" err="1" smtClean="0"/>
              <a:t>entermediat</a:t>
            </a:r>
            <a:r>
              <a:rPr lang="en-US" sz="2300" dirty="0" smtClean="0"/>
              <a:t> points on a straight line </a:t>
            </a:r>
            <a:r>
              <a:rPr lang="en-US" sz="2300" dirty="0" err="1" smtClean="0"/>
              <a:t>betweeen</a:t>
            </a:r>
            <a:r>
              <a:rPr lang="en-US" sz="2300" dirty="0" smtClean="0"/>
              <a:t> two ends points by indirect observation is </a:t>
            </a:r>
            <a:r>
              <a:rPr lang="en-US" sz="2300" dirty="0" err="1" smtClean="0"/>
              <a:t>knowen</a:t>
            </a:r>
            <a:r>
              <a:rPr lang="en-US" sz="2300" dirty="0" smtClean="0"/>
              <a:t> as INDIRECT ranging.  </a:t>
            </a:r>
            <a:endParaRPr lang="en-US" sz="2300" dirty="0"/>
          </a:p>
        </p:txBody>
      </p:sp>
      <p:sp>
        <p:nvSpPr>
          <p:cNvPr id="10" name="Freeform 9"/>
          <p:cNvSpPr/>
          <p:nvPr/>
        </p:nvSpPr>
        <p:spPr>
          <a:xfrm>
            <a:off x="1883541" y="3505202"/>
            <a:ext cx="8475936" cy="1144171"/>
          </a:xfrm>
          <a:custGeom>
            <a:avLst/>
            <a:gdLst>
              <a:gd name="connsiteX0" fmla="*/ 0 w 6231988"/>
              <a:gd name="connsiteY0" fmla="*/ 1033974 h 1144171"/>
              <a:gd name="connsiteX1" fmla="*/ 1364566 w 6231988"/>
              <a:gd name="connsiteY1" fmla="*/ 1019907 h 1144171"/>
              <a:gd name="connsiteX2" fmla="*/ 2321169 w 6231988"/>
              <a:gd name="connsiteY2" fmla="*/ 288387 h 1144171"/>
              <a:gd name="connsiteX3" fmla="*/ 3137095 w 6231988"/>
              <a:gd name="connsiteY3" fmla="*/ 21101 h 1144171"/>
              <a:gd name="connsiteX4" fmla="*/ 3967089 w 6231988"/>
              <a:gd name="connsiteY4" fmla="*/ 414996 h 1144171"/>
              <a:gd name="connsiteX5" fmla="*/ 4473526 w 6231988"/>
              <a:gd name="connsiteY5" fmla="*/ 837027 h 1144171"/>
              <a:gd name="connsiteX6" fmla="*/ 4614203 w 6231988"/>
              <a:gd name="connsiteY6" fmla="*/ 921433 h 1144171"/>
              <a:gd name="connsiteX7" fmla="*/ 4965895 w 6231988"/>
              <a:gd name="connsiteY7" fmla="*/ 921433 h 1144171"/>
              <a:gd name="connsiteX8" fmla="*/ 6035040 w 6231988"/>
              <a:gd name="connsiteY8" fmla="*/ 935501 h 1144171"/>
              <a:gd name="connsiteX9" fmla="*/ 6147581 w 6231988"/>
              <a:gd name="connsiteY9" fmla="*/ 935501 h 1144171"/>
              <a:gd name="connsiteX10" fmla="*/ 6147581 w 6231988"/>
              <a:gd name="connsiteY10" fmla="*/ 935501 h 11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31988" h="1144171">
                <a:moveTo>
                  <a:pt x="0" y="1033974"/>
                </a:moveTo>
                <a:cubicBezTo>
                  <a:pt x="488852" y="1089072"/>
                  <a:pt x="977705" y="1144171"/>
                  <a:pt x="1364566" y="1019907"/>
                </a:cubicBezTo>
                <a:cubicBezTo>
                  <a:pt x="1751427" y="895643"/>
                  <a:pt x="2025748" y="454855"/>
                  <a:pt x="2321169" y="288387"/>
                </a:cubicBezTo>
                <a:cubicBezTo>
                  <a:pt x="2616591" y="121919"/>
                  <a:pt x="2862775" y="0"/>
                  <a:pt x="3137095" y="21101"/>
                </a:cubicBezTo>
                <a:cubicBezTo>
                  <a:pt x="3411415" y="42202"/>
                  <a:pt x="3744351" y="279008"/>
                  <a:pt x="3967089" y="414996"/>
                </a:cubicBezTo>
                <a:cubicBezTo>
                  <a:pt x="4189827" y="550984"/>
                  <a:pt x="4365674" y="752621"/>
                  <a:pt x="4473526" y="837027"/>
                </a:cubicBezTo>
                <a:cubicBezTo>
                  <a:pt x="4581378" y="921433"/>
                  <a:pt x="4532142" y="907365"/>
                  <a:pt x="4614203" y="921433"/>
                </a:cubicBezTo>
                <a:cubicBezTo>
                  <a:pt x="4696265" y="935501"/>
                  <a:pt x="4965895" y="921433"/>
                  <a:pt x="4965895" y="921433"/>
                </a:cubicBezTo>
                <a:lnTo>
                  <a:pt x="6035040" y="935501"/>
                </a:lnTo>
                <a:cubicBezTo>
                  <a:pt x="6231988" y="937846"/>
                  <a:pt x="6147581" y="935501"/>
                  <a:pt x="6147581" y="935501"/>
                </a:cubicBezTo>
                <a:lnTo>
                  <a:pt x="6147581" y="93550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8432" tIns="44216" rIns="88432" bIns="44216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10049825" y="3962402"/>
            <a:ext cx="20728" cy="47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010329" y="4305017"/>
            <a:ext cx="533400" cy="2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4524125" y="3543158"/>
            <a:ext cx="686594" cy="1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7251619" y="3200400"/>
            <a:ext cx="6376" cy="719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5654521" y="3172567"/>
            <a:ext cx="706902" cy="2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069755" y="2590800"/>
            <a:ext cx="4663678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99935" y="2590800"/>
            <a:ext cx="5285502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4-Point Star 33"/>
          <p:cNvSpPr/>
          <p:nvPr/>
        </p:nvSpPr>
        <p:spPr>
          <a:xfrm>
            <a:off x="4660686" y="3048000"/>
            <a:ext cx="41455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 baseline="-25000" dirty="0"/>
          </a:p>
        </p:txBody>
      </p:sp>
      <p:sp>
        <p:nvSpPr>
          <p:cNvPr id="35" name="4-Point Star 34"/>
          <p:cNvSpPr/>
          <p:nvPr/>
        </p:nvSpPr>
        <p:spPr>
          <a:xfrm>
            <a:off x="7044344" y="2971800"/>
            <a:ext cx="41455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/>
          </a:p>
        </p:txBody>
      </p:sp>
      <p:sp>
        <p:nvSpPr>
          <p:cNvPr id="36" name="4-Point Star 35"/>
          <p:cNvSpPr/>
          <p:nvPr/>
        </p:nvSpPr>
        <p:spPr>
          <a:xfrm>
            <a:off x="5800697" y="2667000"/>
            <a:ext cx="41455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 baseline="-25000" dirty="0"/>
          </a:p>
        </p:txBody>
      </p:sp>
      <p:sp>
        <p:nvSpPr>
          <p:cNvPr id="37" name="4-Point Star 36"/>
          <p:cNvSpPr/>
          <p:nvPr/>
        </p:nvSpPr>
        <p:spPr>
          <a:xfrm>
            <a:off x="9842552" y="3810000"/>
            <a:ext cx="41455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 baseline="-25000" dirty="0"/>
          </a:p>
        </p:txBody>
      </p:sp>
      <p:sp>
        <p:nvSpPr>
          <p:cNvPr id="38" name="4-Point Star 37"/>
          <p:cNvSpPr/>
          <p:nvPr/>
        </p:nvSpPr>
        <p:spPr>
          <a:xfrm>
            <a:off x="2069754" y="3886200"/>
            <a:ext cx="41455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2042726" y="4583668"/>
            <a:ext cx="326067" cy="350906"/>
          </a:xfrm>
          <a:prstGeom prst="rect">
            <a:avLst/>
          </a:prstGeom>
          <a:noFill/>
        </p:spPr>
        <p:txBody>
          <a:bodyPr wrap="none" lIns="88432" tIns="44216" rIns="88432" bIns="44216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842552" y="4495800"/>
            <a:ext cx="308435" cy="350906"/>
          </a:xfrm>
          <a:prstGeom prst="rect">
            <a:avLst/>
          </a:prstGeom>
          <a:noFill/>
        </p:spPr>
        <p:txBody>
          <a:bodyPr wrap="none" lIns="88432" tIns="44216" rIns="88432" bIns="44216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722777" y="3886200"/>
            <a:ext cx="321259" cy="350906"/>
          </a:xfrm>
          <a:prstGeom prst="rect">
            <a:avLst/>
          </a:prstGeom>
          <a:noFill/>
        </p:spPr>
        <p:txBody>
          <a:bodyPr wrap="none" lIns="88432" tIns="44216" rIns="88432" bIns="44216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044345" y="3974068"/>
            <a:ext cx="342097" cy="350906"/>
          </a:xfrm>
          <a:prstGeom prst="rect">
            <a:avLst/>
          </a:prstGeom>
          <a:noFill/>
        </p:spPr>
        <p:txBody>
          <a:bodyPr wrap="none" lIns="88432" tIns="44216" rIns="88432" bIns="44216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831358" y="5334000"/>
            <a:ext cx="10778279" cy="1228069"/>
          </a:xfrm>
          <a:prstGeom prst="rect">
            <a:avLst/>
          </a:prstGeom>
          <a:noFill/>
        </p:spPr>
        <p:txBody>
          <a:bodyPr wrap="square" lIns="88432" tIns="44216" rIns="88432" bIns="44216" rtlCol="0">
            <a:spAutoFit/>
          </a:bodyPr>
          <a:lstStyle/>
          <a:p>
            <a:r>
              <a:rPr lang="en-US" sz="1900" dirty="0" smtClean="0"/>
              <a:t>LET A and B are two ends points. These are not </a:t>
            </a:r>
            <a:r>
              <a:rPr lang="en-US" sz="1900" dirty="0" err="1" smtClean="0"/>
              <a:t>intervisible</a:t>
            </a:r>
            <a:r>
              <a:rPr lang="en-US" sz="1900" dirty="0" smtClean="0"/>
              <a:t>. </a:t>
            </a:r>
          </a:p>
          <a:p>
            <a:r>
              <a:rPr lang="en-US" sz="1900" dirty="0" smtClean="0"/>
              <a:t>Here  </a:t>
            </a:r>
            <a:r>
              <a:rPr lang="en-US" sz="1900" dirty="0" err="1" smtClean="0"/>
              <a:t>intermediat</a:t>
            </a:r>
            <a:r>
              <a:rPr lang="en-US" sz="1900" dirty="0" smtClean="0"/>
              <a:t> points C and D are </a:t>
            </a:r>
            <a:r>
              <a:rPr lang="en-US" sz="1900" dirty="0" err="1" smtClean="0"/>
              <a:t>establising</a:t>
            </a:r>
            <a:r>
              <a:rPr lang="en-US" sz="1900" dirty="0" smtClean="0"/>
              <a:t>  by indirect </a:t>
            </a:r>
          </a:p>
          <a:p>
            <a:r>
              <a:rPr lang="en-US" sz="1900" dirty="0" err="1" smtClean="0"/>
              <a:t>Ranging.so</a:t>
            </a:r>
            <a:r>
              <a:rPr lang="en-US" sz="1900" dirty="0" smtClean="0"/>
              <a:t> it is a example of indirect ranging</a:t>
            </a:r>
          </a:p>
          <a:p>
            <a:endParaRPr lang="en-US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4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  Leader: The chain man at the forward end of the chain, who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drages</a:t>
            </a:r>
            <a:r>
              <a:rPr lang="en-US" sz="4000" b="1" i="1" dirty="0" smtClean="0">
                <a:solidFill>
                  <a:srgbClr val="FF0000"/>
                </a:solidFill>
              </a:rPr>
              <a:t> the chain forward, is known as leader </a:t>
            </a:r>
          </a:p>
          <a:p>
            <a:pPr>
              <a:buNone/>
            </a:pPr>
            <a:endParaRPr lang="en-US" sz="4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  Follower: The chain man at the rear end of the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chain,who</a:t>
            </a:r>
            <a:r>
              <a:rPr lang="en-US" sz="4000" b="1" i="1" dirty="0" smtClean="0">
                <a:solidFill>
                  <a:srgbClr val="FF0000"/>
                </a:solidFill>
              </a:rPr>
              <a:t> holds the zero end of the chain at the station, is known as follower. 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436475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b="1" i="1" dirty="0" smtClean="0"/>
              <a:t>               </a:t>
            </a:r>
            <a:r>
              <a:rPr lang="en-US" sz="3600" b="1" i="1" dirty="0" smtClean="0">
                <a:solidFill>
                  <a:srgbClr val="C00000"/>
                </a:solidFill>
              </a:rPr>
              <a:t>METHOD OF CHAINING ON SLOPING GROUND </a:t>
            </a:r>
          </a:p>
          <a:p>
            <a:pPr>
              <a:buNone/>
            </a:pPr>
            <a:r>
              <a:rPr lang="en-US" b="1" i="1" dirty="0" smtClean="0"/>
              <a:t>  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</a:t>
            </a:r>
            <a:r>
              <a:rPr lang="en-US" sz="5400" b="1" i="1" baseline="-25000" dirty="0" smtClean="0"/>
              <a:t>DIRECT METHOD: this method is applied when the slope  of ground is very steep.</a:t>
            </a:r>
          </a:p>
          <a:p>
            <a:pPr>
              <a:buNone/>
            </a:pPr>
            <a:r>
              <a:rPr lang="en-US" sz="5400" b="1" i="1" dirty="0" smtClean="0"/>
              <a:t>  </a:t>
            </a:r>
          </a:p>
          <a:p>
            <a:pPr>
              <a:buNone/>
            </a:pPr>
            <a:r>
              <a:rPr lang="en-US" b="1" i="1" dirty="0" smtClean="0"/>
              <a:t>        </a:t>
            </a:r>
          </a:p>
          <a:p>
            <a:pPr>
              <a:buNone/>
            </a:pPr>
            <a:r>
              <a:rPr lang="en-US" b="1" i="1" dirty="0" smtClean="0"/>
              <a:t>    </a:t>
            </a:r>
            <a:r>
              <a:rPr lang="en-US" sz="4000" b="1" i="1" dirty="0" smtClean="0"/>
              <a:t>INDIRECT METHOD: this method is applied when the slope of ground is very long</a:t>
            </a:r>
            <a:endParaRPr lang="en-US" sz="4000" b="1" i="1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HYPOTENUSAL ALLOWANCE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655637" y="1851660"/>
            <a:ext cx="5867400" cy="39395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In this method the slop of the ground is first found out by using </a:t>
            </a:r>
            <a:r>
              <a:rPr lang="en-US" sz="2500" b="1" i="1" dirty="0" err="1" smtClean="0"/>
              <a:t>clinometer.Hypotenusal</a:t>
            </a:r>
            <a:r>
              <a:rPr lang="en-US" sz="2500" b="1" i="1" dirty="0" smtClean="0"/>
              <a:t> allowance than made for each tape </a:t>
            </a:r>
            <a:r>
              <a:rPr lang="en-US" sz="2500" b="1" i="1" dirty="0" err="1" smtClean="0"/>
              <a:t>length.Let</a:t>
            </a:r>
            <a:r>
              <a:rPr lang="en-US" sz="2500" b="1" i="1" dirty="0" smtClean="0"/>
              <a:t> µ is the slope of </a:t>
            </a:r>
            <a:r>
              <a:rPr lang="en-US" sz="2500" b="1" i="1" dirty="0" err="1" smtClean="0"/>
              <a:t>ground.AB</a:t>
            </a:r>
            <a:r>
              <a:rPr lang="en-US" sz="2500" b="1" i="1" dirty="0" smtClean="0"/>
              <a:t> = AB1=20m=100 links</a:t>
            </a:r>
          </a:p>
          <a:p>
            <a:r>
              <a:rPr lang="en-US" sz="2500" b="1" i="1" dirty="0" smtClean="0"/>
              <a:t>AC=AB secµ</a:t>
            </a:r>
          </a:p>
          <a:p>
            <a:r>
              <a:rPr lang="en-US" sz="2500" b="1" i="1" dirty="0" smtClean="0"/>
              <a:t>B1C= AC-AB1</a:t>
            </a:r>
          </a:p>
          <a:p>
            <a:r>
              <a:rPr lang="en-US" sz="2500" b="1" i="1" dirty="0" smtClean="0"/>
              <a:t>        = AB secµ-100</a:t>
            </a:r>
          </a:p>
          <a:p>
            <a:r>
              <a:rPr lang="en-US" sz="2500" b="1" i="1" dirty="0" smtClean="0"/>
              <a:t>        =100 ( secµ-1)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43799" y="4724400"/>
            <a:ext cx="40846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0675937" y="37719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589837" y="2819400"/>
            <a:ext cx="4038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10256837" y="3124200"/>
            <a:ext cx="1371600" cy="3124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628437" y="4599057"/>
            <a:ext cx="31451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552237" y="2541657"/>
            <a:ext cx="214953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621899" y="2770257"/>
            <a:ext cx="214953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92899" y="4522857"/>
            <a:ext cx="214953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Arc 22"/>
          <p:cNvSpPr/>
          <p:nvPr/>
        </p:nvSpPr>
        <p:spPr>
          <a:xfrm>
            <a:off x="8047037" y="4419600"/>
            <a:ext cx="381000" cy="685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047037" y="4413647"/>
            <a:ext cx="31611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µ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436475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             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OBSTACLE IN CHAINING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             1.When chaining is </a:t>
            </a:r>
            <a:r>
              <a:rPr lang="en-US" sz="3200" dirty="0" err="1" smtClean="0"/>
              <a:t>obostracted</a:t>
            </a:r>
            <a:r>
              <a:rPr lang="en-US" sz="3200" dirty="0" smtClean="0"/>
              <a:t> but vision is free.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             2.When chaining and vision are both </a:t>
            </a:r>
            <a:r>
              <a:rPr lang="en-US" sz="3200" dirty="0" err="1" smtClean="0"/>
              <a:t>obostracted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             3.When chaining is free but vision is </a:t>
            </a:r>
            <a:r>
              <a:rPr lang="en-US" sz="3200" dirty="0" err="1" smtClean="0"/>
              <a:t>obostracted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436474" cy="13716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5200" dirty="0" smtClean="0"/>
              <a:t>                         USE OF SOURVEYING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71600"/>
            <a:ext cx="12436475" cy="54864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497428" indent="-497428">
              <a:buNone/>
            </a:pPr>
            <a:r>
              <a:rPr lang="en-US" sz="3500" b="1" i="1" dirty="0" smtClean="0"/>
              <a:t>1.   </a:t>
            </a:r>
            <a:r>
              <a:rPr lang="en-US" b="1" i="1" dirty="0" smtClean="0"/>
              <a:t>To prepare a topographical map ,, which shows the </a:t>
            </a:r>
            <a:r>
              <a:rPr lang="en-US" b="1" i="1" dirty="0" err="1" smtClean="0"/>
              <a:t>hills,valleys,rivers,villages,towns</a:t>
            </a:r>
            <a:r>
              <a:rPr lang="en-US" b="1" i="1" dirty="0" smtClean="0"/>
              <a:t> etc</a:t>
            </a:r>
          </a:p>
          <a:p>
            <a:pPr marL="497428" indent="-497428">
              <a:buNone/>
            </a:pPr>
            <a:r>
              <a:rPr lang="en-US" b="1" i="1" dirty="0" smtClean="0"/>
              <a:t>2.    To prepare a cadastral map which shows the fields and other properties.</a:t>
            </a:r>
          </a:p>
          <a:p>
            <a:pPr marL="497428" indent="-497428">
              <a:buNone/>
            </a:pPr>
            <a:r>
              <a:rPr lang="en-US" b="1" i="1" dirty="0" smtClean="0"/>
              <a:t>3.    To prepare an engineering map which shows the </a:t>
            </a:r>
            <a:r>
              <a:rPr lang="en-US" b="1" i="1" dirty="0" err="1" smtClean="0"/>
              <a:t>railwayes,roads,cannel</a:t>
            </a:r>
            <a:r>
              <a:rPr lang="en-US" b="1" i="1" dirty="0" smtClean="0"/>
              <a:t> etc.</a:t>
            </a:r>
          </a:p>
          <a:p>
            <a:pPr marL="497428" indent="-497428">
              <a:buNone/>
            </a:pPr>
            <a:r>
              <a:rPr lang="en-US" b="1" i="1" dirty="0" smtClean="0"/>
              <a:t>4.   To prepare a military map which is very important for the </a:t>
            </a:r>
            <a:r>
              <a:rPr lang="en-US" b="1" i="1" dirty="0" err="1" smtClean="0"/>
              <a:t>defence</a:t>
            </a:r>
            <a:r>
              <a:rPr lang="en-US" b="1" i="1" dirty="0" smtClean="0"/>
              <a:t> of any country.</a:t>
            </a:r>
          </a:p>
          <a:p>
            <a:pPr marL="497428" indent="-497428">
              <a:buNone/>
            </a:pPr>
            <a:r>
              <a:rPr lang="en-US" b="1" i="1" dirty="0" smtClean="0"/>
              <a:t>5.   To prepare a contour map which shows the best possible route for </a:t>
            </a:r>
            <a:r>
              <a:rPr lang="en-US" b="1" i="1" dirty="0" err="1" smtClean="0"/>
              <a:t>railwayes,roads,etc</a:t>
            </a:r>
            <a:r>
              <a:rPr lang="en-US" b="1" i="1" dirty="0" smtClean="0"/>
              <a:t>.</a:t>
            </a:r>
          </a:p>
          <a:p>
            <a:pPr marL="497428" indent="-497428">
              <a:buNone/>
            </a:pPr>
            <a:r>
              <a:rPr lang="en-US" b="1" i="1" dirty="0" smtClean="0"/>
              <a:t>6.   To prepare a geological map which shows the under ground resources</a:t>
            </a:r>
          </a:p>
          <a:p>
            <a:pPr marL="497428" indent="-497428">
              <a:buNone/>
            </a:pPr>
            <a:r>
              <a:rPr lang="en-US" b="1" i="1" dirty="0" smtClean="0"/>
              <a:t>7.   To prepare an </a:t>
            </a:r>
            <a:r>
              <a:rPr lang="en-US" b="1" i="1" dirty="0" err="1" smtClean="0"/>
              <a:t>archological</a:t>
            </a:r>
            <a:r>
              <a:rPr lang="en-US" b="1" i="1" dirty="0" smtClean="0"/>
              <a:t> map which shows the ancient relics</a:t>
            </a:r>
            <a:endParaRPr lang="en-US" b="1" i="1" dirty="0"/>
          </a:p>
        </p:txBody>
      </p:sp>
      <p:pic>
        <p:nvPicPr>
          <p:cNvPr id="102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8237" y="685800"/>
            <a:ext cx="1219200" cy="75334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436475" cy="68580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sz="2800" dirty="0" smtClean="0"/>
              <a:t>                    </a:t>
            </a:r>
            <a:r>
              <a:rPr lang="en-US" sz="3200" dirty="0" smtClean="0"/>
              <a:t>When chaining is </a:t>
            </a:r>
            <a:r>
              <a:rPr lang="en-US" sz="3200" dirty="0" err="1" smtClean="0"/>
              <a:t>obostracted</a:t>
            </a:r>
            <a:r>
              <a:rPr lang="en-US" sz="3200" dirty="0" smtClean="0"/>
              <a:t> but vision is free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Souch</a:t>
            </a:r>
            <a:r>
              <a:rPr lang="en-US" dirty="0" smtClean="0"/>
              <a:t> problem arises  when pond or river come across the chain </a:t>
            </a:r>
            <a:r>
              <a:rPr lang="en-US" dirty="0" err="1" smtClean="0"/>
              <a:t>line.The</a:t>
            </a:r>
            <a:r>
              <a:rPr lang="en-US" dirty="0" smtClean="0"/>
              <a:t> situation is    tackled by </a:t>
            </a:r>
            <a:r>
              <a:rPr lang="en-US" dirty="0" err="1" smtClean="0"/>
              <a:t>fllowing</a:t>
            </a:r>
            <a:r>
              <a:rPr lang="en-US" dirty="0" smtClean="0"/>
              <a:t> </a:t>
            </a:r>
            <a:r>
              <a:rPr lang="en-US" dirty="0" err="1" smtClean="0"/>
              <a:t>wayes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3200" dirty="0" smtClean="0"/>
              <a:t>                                                 CASE ONE</a:t>
            </a:r>
          </a:p>
          <a:p>
            <a:pPr>
              <a:buNone/>
            </a:pPr>
            <a:r>
              <a:rPr lang="en-US" sz="2400" dirty="0" smtClean="0"/>
              <a:t>               When pond come across the chain </a:t>
            </a:r>
            <a:r>
              <a:rPr lang="en-US" sz="2400" dirty="0" err="1" smtClean="0"/>
              <a:t>line.The</a:t>
            </a:r>
            <a:r>
              <a:rPr lang="en-US" sz="2400" dirty="0" smtClean="0"/>
              <a:t> case is solve by </a:t>
            </a:r>
            <a:r>
              <a:rPr lang="en-US" sz="2400" dirty="0" err="1" smtClean="0"/>
              <a:t>fllowing</a:t>
            </a:r>
            <a:r>
              <a:rPr lang="en-US" sz="2400" dirty="0" smtClean="0"/>
              <a:t> </a:t>
            </a:r>
            <a:r>
              <a:rPr lang="en-US" sz="2400" dirty="0" err="1" smtClean="0"/>
              <a:t>wayes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5065527" y="3532257"/>
            <a:ext cx="2286000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POND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351527" y="4064069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84437" y="40386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123721" y="3455263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999521" y="3455263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08327" y="2846457"/>
            <a:ext cx="3124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27237" y="3886200"/>
            <a:ext cx="6968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789927" y="3913257"/>
            <a:ext cx="31451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55927" y="4092714"/>
            <a:ext cx="228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56327" y="4016514"/>
            <a:ext cx="457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82933" y="2541657"/>
            <a:ext cx="31130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83241" y="2514600"/>
            <a:ext cx="30168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Arc 18"/>
          <p:cNvSpPr/>
          <p:nvPr/>
        </p:nvSpPr>
        <p:spPr>
          <a:xfrm>
            <a:off x="7275327" y="3684657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4151127" y="3684657"/>
            <a:ext cx="990600" cy="838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835795" y="4675257"/>
            <a:ext cx="75373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FIG-A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36637" y="5486400"/>
            <a:ext cx="1059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A and B is a chain </a:t>
            </a:r>
            <a:r>
              <a:rPr lang="en-US" sz="2000" dirty="0" err="1" smtClean="0"/>
              <a:t>line.The</a:t>
            </a:r>
            <a:r>
              <a:rPr lang="en-US" sz="2000" dirty="0" smtClean="0"/>
              <a:t> two points C and D is selected on it on the two opposite site of the </a:t>
            </a:r>
            <a:r>
              <a:rPr lang="en-US" sz="2000" dirty="0" err="1" smtClean="0"/>
              <a:t>pond.Equal</a:t>
            </a:r>
            <a:r>
              <a:rPr lang="en-US" sz="2000" dirty="0" smtClean="0"/>
              <a:t> </a:t>
            </a:r>
            <a:r>
              <a:rPr lang="en-US" sz="2000" dirty="0" err="1" smtClean="0"/>
              <a:t>parpendiculars</a:t>
            </a:r>
            <a:r>
              <a:rPr lang="en-US" sz="2000" dirty="0" smtClean="0"/>
              <a:t> EC and FD is erected on the points C and D. The distance EF is measured. Here CD=EF   </a:t>
            </a:r>
            <a:endParaRPr lang="en-US" sz="2000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sz="2800" dirty="0" smtClean="0"/>
              <a:t>                   </a:t>
            </a:r>
            <a:r>
              <a:rPr lang="en-US" sz="3200" dirty="0" smtClean="0"/>
              <a:t>When chaining is </a:t>
            </a:r>
            <a:r>
              <a:rPr lang="en-US" sz="3200" dirty="0" err="1" smtClean="0"/>
              <a:t>obostracted</a:t>
            </a:r>
            <a:r>
              <a:rPr lang="en-US" sz="3200" dirty="0" smtClean="0"/>
              <a:t> but vision is free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Souch</a:t>
            </a:r>
            <a:r>
              <a:rPr lang="en-US" dirty="0" smtClean="0"/>
              <a:t> problem arises  when pond or river come across the chain </a:t>
            </a:r>
            <a:r>
              <a:rPr lang="en-US" dirty="0" err="1" smtClean="0"/>
              <a:t>line.The</a:t>
            </a:r>
            <a:r>
              <a:rPr lang="en-US" dirty="0" smtClean="0"/>
              <a:t> situation is      tackled by </a:t>
            </a:r>
            <a:r>
              <a:rPr lang="en-US" dirty="0" err="1" smtClean="0"/>
              <a:t>fllowing</a:t>
            </a:r>
            <a:r>
              <a:rPr lang="en-US" dirty="0" smtClean="0"/>
              <a:t> </a:t>
            </a:r>
            <a:r>
              <a:rPr lang="en-US" dirty="0" err="1" smtClean="0"/>
              <a:t>wayes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3200" dirty="0" smtClean="0"/>
              <a:t>                                             CASE ONE</a:t>
            </a:r>
          </a:p>
          <a:p>
            <a:pPr>
              <a:buNone/>
            </a:pPr>
            <a:r>
              <a:rPr lang="en-US" sz="2400" dirty="0" smtClean="0"/>
              <a:t>                   When pond come across the chain </a:t>
            </a:r>
            <a:r>
              <a:rPr lang="en-US" sz="2400" dirty="0" err="1" smtClean="0"/>
              <a:t>line.The</a:t>
            </a:r>
            <a:r>
              <a:rPr lang="en-US" sz="2400" dirty="0" smtClean="0"/>
              <a:t> case is solve by </a:t>
            </a:r>
            <a:r>
              <a:rPr lang="en-US" sz="2400" dirty="0" err="1" smtClean="0"/>
              <a:t>fllowing</a:t>
            </a:r>
            <a:r>
              <a:rPr lang="en-US" sz="2400" dirty="0" smtClean="0"/>
              <a:t> </a:t>
            </a:r>
            <a:r>
              <a:rPr lang="en-US" sz="2400" dirty="0" err="1" smtClean="0"/>
              <a:t>wayes</a:t>
            </a:r>
            <a:r>
              <a:rPr lang="en-US" sz="2400" dirty="0" smtClean="0"/>
              <a:t>.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4846637" y="2590800"/>
            <a:ext cx="2971800" cy="21336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75237" y="4114800"/>
            <a:ext cx="2286000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POND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42237" y="47244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36837" y="47244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0977" y="4572000"/>
            <a:ext cx="6968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866127" y="4522857"/>
            <a:ext cx="31451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94237" y="4724400"/>
            <a:ext cx="228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96518" y="4675257"/>
            <a:ext cx="457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35333" y="2362200"/>
            <a:ext cx="31130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0" name="Arc 19"/>
          <p:cNvSpPr/>
          <p:nvPr/>
        </p:nvSpPr>
        <p:spPr>
          <a:xfrm flipH="1">
            <a:off x="4389437" y="4343400"/>
            <a:ext cx="990600" cy="838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835795" y="5208657"/>
            <a:ext cx="73609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FIG-B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08037" y="5486400"/>
            <a:ext cx="1059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A and B is a chain </a:t>
            </a:r>
            <a:r>
              <a:rPr lang="en-US" sz="2000" dirty="0" err="1" smtClean="0"/>
              <a:t>line.The</a:t>
            </a:r>
            <a:r>
              <a:rPr lang="en-US" sz="2000" dirty="0" smtClean="0"/>
              <a:t> two points C and D is selected on it on the two opposite site of the </a:t>
            </a:r>
            <a:r>
              <a:rPr lang="en-US" sz="2000" dirty="0" err="1" smtClean="0"/>
              <a:t>pond.Equal</a:t>
            </a:r>
            <a:r>
              <a:rPr lang="en-US" sz="2000" dirty="0" smtClean="0"/>
              <a:t> </a:t>
            </a:r>
            <a:r>
              <a:rPr lang="en-US" sz="2000" dirty="0" err="1" smtClean="0"/>
              <a:t>parpendiculars</a:t>
            </a:r>
            <a:r>
              <a:rPr lang="en-US" sz="2000" dirty="0" smtClean="0"/>
              <a:t> EC  is erected on the points C. IN      CED here  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23" name="Right Triangle 22"/>
          <p:cNvSpPr/>
          <p:nvPr/>
        </p:nvSpPr>
        <p:spPr>
          <a:xfrm>
            <a:off x="8351837" y="5943600"/>
            <a:ext cx="228600" cy="152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16200000" flipH="1">
            <a:off x="3513137" y="6514306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3475037" y="64762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79837" y="6171406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08437" y="6323806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ED2 –CE2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940172" y="6324600"/>
            <a:ext cx="61106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CD=</a:t>
            </a:r>
            <a:endParaRPr lang="en-US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8327992" y="4417218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27992" y="3655218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956392" y="4037806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85192" y="4647406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9890886" y="5523705"/>
            <a:ext cx="1751809" cy="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807361" y="3836263"/>
            <a:ext cx="80663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RIVER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946992" y="3541643"/>
            <a:ext cx="3910045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……………………………………………………………..</a:t>
            </a:r>
          </a:p>
          <a:p>
            <a:r>
              <a:rPr lang="en-US" dirty="0" smtClean="0"/>
              <a:t>……………………………………………………………..</a:t>
            </a:r>
          </a:p>
          <a:p>
            <a:r>
              <a:rPr lang="en-US" dirty="0" smtClean="0"/>
              <a:t>……………………………………………………………..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480392" y="4445863"/>
            <a:ext cx="32733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9623392" y="4674463"/>
            <a:ext cx="30168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756682" y="4522063"/>
            <a:ext cx="31130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885237" y="1170057"/>
            <a:ext cx="31451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623082" y="5817463"/>
            <a:ext cx="33214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480392" y="2590006"/>
            <a:ext cx="34817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0613992" y="6274663"/>
            <a:ext cx="33695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08037" y="1066800"/>
            <a:ext cx="960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                                                      CASE TWO</a:t>
            </a:r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en-US" sz="2000" dirty="0" smtClean="0"/>
              <a:t>    When RIVER come across the chain </a:t>
            </a:r>
            <a:r>
              <a:rPr lang="en-US" sz="2000" dirty="0" err="1" smtClean="0"/>
              <a:t>line.The</a:t>
            </a:r>
            <a:r>
              <a:rPr lang="en-US" sz="2000" dirty="0" smtClean="0"/>
              <a:t> case is solve by </a:t>
            </a:r>
            <a:r>
              <a:rPr lang="en-US" sz="2000" dirty="0" err="1" smtClean="0"/>
              <a:t>fllowing</a:t>
            </a:r>
            <a:r>
              <a:rPr lang="en-US" sz="2000" dirty="0" smtClean="0"/>
              <a:t> </a:t>
            </a:r>
            <a:r>
              <a:rPr lang="en-US" sz="2000" dirty="0" err="1" smtClean="0"/>
              <a:t>wayes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9425502" y="6323806"/>
            <a:ext cx="73129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FIG;A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03237" y="2209800"/>
            <a:ext cx="670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Souppoes</a:t>
            </a:r>
            <a:r>
              <a:rPr lang="en-US" sz="2800" dirty="0" smtClean="0"/>
              <a:t> AB is the chain line and C,D are the two ends points of the river .At the point of C, CE is erected and bisected at the point of F.A </a:t>
            </a:r>
            <a:r>
              <a:rPr lang="en-US" sz="2800" dirty="0" err="1" smtClean="0"/>
              <a:t>parpenticular</a:t>
            </a:r>
            <a:r>
              <a:rPr lang="en-US" sz="2800" dirty="0" smtClean="0"/>
              <a:t> EG is erected at the point of E .Points D,F,G should be at same </a:t>
            </a:r>
            <a:r>
              <a:rPr lang="en-US" sz="2800" dirty="0" err="1" smtClean="0"/>
              <a:t>straghit.Here</a:t>
            </a:r>
            <a:r>
              <a:rPr lang="en-US" sz="2800" dirty="0" smtClean="0"/>
              <a:t> EG is measured and we found here that EG=CD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8327992" y="3123406"/>
            <a:ext cx="1981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9470992" y="5028406"/>
            <a:ext cx="1676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0" y="0"/>
            <a:ext cx="124364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dirty="0" smtClean="0"/>
              <a:t>                                              </a:t>
            </a:r>
            <a:r>
              <a:rPr lang="en-US" sz="2400" dirty="0" smtClean="0"/>
              <a:t>When chaining is </a:t>
            </a:r>
            <a:r>
              <a:rPr lang="en-US" sz="2400" dirty="0" err="1" smtClean="0"/>
              <a:t>obostracted</a:t>
            </a:r>
            <a:r>
              <a:rPr lang="en-US" sz="2400" dirty="0" smtClean="0"/>
              <a:t> but vision is free.</a:t>
            </a:r>
          </a:p>
          <a:p>
            <a:pPr>
              <a:buNone/>
            </a:pPr>
            <a:r>
              <a:rPr lang="en-US" sz="2000" dirty="0" err="1" smtClean="0"/>
              <a:t>Souch</a:t>
            </a:r>
            <a:r>
              <a:rPr lang="en-US" sz="2000" dirty="0" smtClean="0"/>
              <a:t> problem arises  when pond or river come across the chain </a:t>
            </a:r>
            <a:r>
              <a:rPr lang="en-US" sz="2000" dirty="0" err="1" smtClean="0"/>
              <a:t>line.The</a:t>
            </a:r>
            <a:r>
              <a:rPr lang="en-US" sz="2000" dirty="0" smtClean="0"/>
              <a:t> situation is    tackled by </a:t>
            </a:r>
            <a:r>
              <a:rPr lang="en-US" sz="2000" dirty="0" err="1" smtClean="0"/>
              <a:t>fllowing</a:t>
            </a:r>
            <a:r>
              <a:rPr lang="en-US" sz="2000" dirty="0" smtClean="0"/>
              <a:t> </a:t>
            </a:r>
            <a:r>
              <a:rPr lang="en-US" sz="2000" dirty="0" err="1" smtClean="0"/>
              <a:t>wayes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8646927" y="1905000"/>
            <a:ext cx="31451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0" y="914400"/>
            <a:ext cx="12436475" cy="79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                                                                CASE TWO</a:t>
            </a:r>
          </a:p>
          <a:p>
            <a:pPr>
              <a:buNone/>
            </a:pPr>
            <a:r>
              <a:rPr lang="en-US" sz="1800" dirty="0" smtClean="0"/>
              <a:t>                                   When RIVER come across the chain </a:t>
            </a:r>
            <a:r>
              <a:rPr lang="en-US" sz="1800" dirty="0" err="1" smtClean="0"/>
              <a:t>line.The</a:t>
            </a:r>
            <a:r>
              <a:rPr lang="en-US" sz="1800" dirty="0" smtClean="0"/>
              <a:t> case is solve by </a:t>
            </a:r>
            <a:r>
              <a:rPr lang="en-US" sz="1800" dirty="0" err="1" smtClean="0"/>
              <a:t>fllowing</a:t>
            </a:r>
            <a:r>
              <a:rPr lang="en-US" sz="1800" dirty="0" smtClean="0"/>
              <a:t> </a:t>
            </a:r>
            <a:r>
              <a:rPr lang="en-US" sz="1800" dirty="0" err="1" smtClean="0"/>
              <a:t>wayes</a:t>
            </a:r>
            <a:r>
              <a:rPr lang="en-US" sz="1800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970837" y="38100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047037" y="46482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8" idx="2"/>
          </p:cNvCxnSpPr>
          <p:nvPr/>
        </p:nvCxnSpPr>
        <p:spPr>
          <a:xfrm rot="5400000">
            <a:off x="6792165" y="4226673"/>
            <a:ext cx="4191000" cy="4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885237" y="4953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02806" y="4038600"/>
            <a:ext cx="80663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RIVER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885237" y="57912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8618537" y="2857500"/>
            <a:ext cx="32004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790237" y="57912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0410031" y="5410200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75592" y="3733800"/>
            <a:ext cx="3910045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……………………………………………………………..</a:t>
            </a:r>
          </a:p>
          <a:p>
            <a:r>
              <a:rPr lang="en-US" dirty="0" smtClean="0"/>
              <a:t>……………………………………………………………..</a:t>
            </a:r>
          </a:p>
          <a:p>
            <a:r>
              <a:rPr lang="en-US" dirty="0" smtClean="0"/>
              <a:t>……………………………………………………………..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580437" y="4827657"/>
            <a:ext cx="34817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50133" y="2389257"/>
            <a:ext cx="31130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390127" y="5818257"/>
            <a:ext cx="33695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856727" y="4751457"/>
            <a:ext cx="30168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732837" y="1779657"/>
            <a:ext cx="31451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732837" y="6248400"/>
            <a:ext cx="33214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762895" y="5791200"/>
            <a:ext cx="35779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557903" y="5638800"/>
            <a:ext cx="32733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771780" y="6504057"/>
            <a:ext cx="71365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FIG:B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124364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dirty="0" smtClean="0"/>
              <a:t>                                              </a:t>
            </a:r>
            <a:r>
              <a:rPr lang="en-US" sz="2400" dirty="0" smtClean="0"/>
              <a:t>When chaining is </a:t>
            </a:r>
            <a:r>
              <a:rPr lang="en-US" sz="2400" dirty="0" err="1" smtClean="0"/>
              <a:t>obostracted</a:t>
            </a:r>
            <a:r>
              <a:rPr lang="en-US" sz="2400" dirty="0" smtClean="0"/>
              <a:t> but vision is free.</a:t>
            </a:r>
          </a:p>
          <a:p>
            <a:pPr>
              <a:buNone/>
            </a:pPr>
            <a:r>
              <a:rPr lang="en-US" sz="2000" dirty="0" err="1" smtClean="0"/>
              <a:t>Souch</a:t>
            </a:r>
            <a:r>
              <a:rPr lang="en-US" sz="2000" dirty="0" smtClean="0"/>
              <a:t> problem arises  when pond or river come across the chain </a:t>
            </a:r>
            <a:r>
              <a:rPr lang="en-US" sz="2000" dirty="0" err="1" smtClean="0"/>
              <a:t>line.The</a:t>
            </a:r>
            <a:r>
              <a:rPr lang="en-US" sz="2000" dirty="0" smtClean="0"/>
              <a:t> situation is    tackled by </a:t>
            </a:r>
            <a:r>
              <a:rPr lang="en-US" sz="2000" dirty="0" err="1" smtClean="0"/>
              <a:t>fllowing</a:t>
            </a:r>
            <a:r>
              <a:rPr lang="en-US" sz="2000" dirty="0" smtClean="0"/>
              <a:t> </a:t>
            </a:r>
            <a:r>
              <a:rPr lang="en-US" sz="2000" dirty="0" err="1" smtClean="0"/>
              <a:t>wayes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03237" y="2209800"/>
            <a:ext cx="670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Souppoes</a:t>
            </a:r>
            <a:r>
              <a:rPr lang="en-US" sz="2800" dirty="0" smtClean="0"/>
              <a:t> AB is the chain line and E,D are the two ends points of the river .At the point of D, DF is </a:t>
            </a:r>
            <a:r>
              <a:rPr lang="en-US" sz="2800" dirty="0" err="1" smtClean="0"/>
              <a:t>erected.A</a:t>
            </a:r>
            <a:r>
              <a:rPr lang="en-US" sz="2800" dirty="0" smtClean="0"/>
              <a:t> </a:t>
            </a:r>
            <a:r>
              <a:rPr lang="en-US" sz="2800" dirty="0" err="1" smtClean="0"/>
              <a:t>parpenticular</a:t>
            </a:r>
            <a:r>
              <a:rPr lang="en-US" sz="2800" dirty="0" smtClean="0"/>
              <a:t> CG is erected at the point of C .Points E,F,G should be at same </a:t>
            </a:r>
            <a:r>
              <a:rPr lang="en-US" sz="2800" dirty="0" err="1" smtClean="0"/>
              <a:t>straghit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 the      EDF and      FGH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27" name="Isosceles Triangle 26"/>
          <p:cNvSpPr/>
          <p:nvPr/>
        </p:nvSpPr>
        <p:spPr>
          <a:xfrm>
            <a:off x="3475037" y="44958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1646237" y="44958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33427" y="5334000"/>
            <a:ext cx="47481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HF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60437" y="5361057"/>
            <a:ext cx="51007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60437" y="5029200"/>
            <a:ext cx="46519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DF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933427" y="5029200"/>
            <a:ext cx="47481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DE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951037" y="5334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60437" y="5334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qual 38"/>
          <p:cNvSpPr/>
          <p:nvPr/>
        </p:nvSpPr>
        <p:spPr>
          <a:xfrm>
            <a:off x="1493837" y="5181600"/>
            <a:ext cx="4572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436475" cy="68580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Chaining and vision both are </a:t>
            </a:r>
            <a:r>
              <a:rPr lang="en-US" dirty="0" err="1" smtClean="0"/>
              <a:t>obstacled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Souch</a:t>
            </a:r>
            <a:r>
              <a:rPr lang="en-US" dirty="0" smtClean="0"/>
              <a:t> problem is arise when building is come across in chain </a:t>
            </a:r>
            <a:r>
              <a:rPr lang="en-US" dirty="0" err="1" smtClean="0"/>
              <a:t>line.The</a:t>
            </a:r>
            <a:r>
              <a:rPr lang="en-US" dirty="0" smtClean="0"/>
              <a:t> situation                       is  tackled by </a:t>
            </a:r>
            <a:r>
              <a:rPr lang="en-US" dirty="0" err="1" smtClean="0"/>
              <a:t>fllowing</a:t>
            </a:r>
            <a:r>
              <a:rPr lang="en-US" dirty="0" smtClean="0"/>
              <a:t> ways.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Suppose AB is a chain line .two points C and D are selected at one site of the building .Equal </a:t>
            </a:r>
            <a:r>
              <a:rPr lang="en-US" dirty="0" err="1" smtClean="0"/>
              <a:t>parpenticular</a:t>
            </a:r>
            <a:r>
              <a:rPr lang="en-US" dirty="0" smtClean="0"/>
              <a:t> CC1 and DD1 is erected.C1D1 is extended until the building is crossed. On the extended line two points E1 and F1 are selected .Then </a:t>
            </a:r>
            <a:r>
              <a:rPr lang="en-US" dirty="0" err="1" smtClean="0"/>
              <a:t>parpendicular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EE1 and FF1 is erected </a:t>
            </a:r>
            <a:r>
              <a:rPr lang="en-US" dirty="0" err="1" smtClean="0"/>
              <a:t>souch</a:t>
            </a:r>
            <a:r>
              <a:rPr lang="en-US" dirty="0" smtClean="0"/>
              <a:t> a way that EE1=FF1=CC1=DD1</a:t>
            </a:r>
          </a:p>
          <a:p>
            <a:pPr>
              <a:buNone/>
            </a:pPr>
            <a:r>
              <a:rPr lang="en-US" dirty="0" smtClean="0"/>
              <a:t>HERE E1D1=ED</a:t>
            </a:r>
          </a:p>
          <a:p>
            <a:pPr>
              <a:buNone/>
            </a:pPr>
            <a:r>
              <a:rPr lang="en-US" dirty="0" smtClean="0"/>
              <a:t>E1D1 is measured </a:t>
            </a:r>
            <a:r>
              <a:rPr lang="en-US" dirty="0" err="1" smtClean="0"/>
              <a:t>anf</a:t>
            </a:r>
            <a:r>
              <a:rPr lang="en-US" dirty="0" smtClean="0"/>
              <a:t> it is equal to required distance 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27637" y="24384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208837" y="3275012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94037" y="3275012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475434" y="2514203"/>
            <a:ext cx="15240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008834" y="2514203"/>
            <a:ext cx="15240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904434" y="2514203"/>
            <a:ext cx="15240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37834" y="2514203"/>
            <a:ext cx="15240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84637" y="17526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02822" y="2694057"/>
            <a:ext cx="1225015" cy="3539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BUILDING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40979" y="1420743"/>
            <a:ext cx="4298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89237" y="3151257"/>
            <a:ext cx="94174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1979" y="1398657"/>
            <a:ext cx="4298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074379" y="1398657"/>
            <a:ext cx="4298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40979" y="3303657"/>
            <a:ext cx="4298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47037" y="3303657"/>
            <a:ext cx="63694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342437" y="3124200"/>
            <a:ext cx="63694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666895" y="1371600"/>
            <a:ext cx="63694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90695" y="3303657"/>
            <a:ext cx="63694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84637" y="3276600"/>
            <a:ext cx="304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5151437" y="2057400"/>
            <a:ext cx="457200" cy="381000"/>
          </a:xfrm>
          <a:prstGeom prst="triangle">
            <a:avLst>
              <a:gd name="adj" fmla="val 47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6065837" y="2057400"/>
            <a:ext cx="457200" cy="381000"/>
          </a:xfrm>
          <a:prstGeom prst="triangle">
            <a:avLst>
              <a:gd name="adj" fmla="val 47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6980237" y="2057400"/>
            <a:ext cx="457200" cy="381000"/>
          </a:xfrm>
          <a:prstGeom prst="triangle">
            <a:avLst>
              <a:gd name="adj" fmla="val 47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6523037" y="2057400"/>
            <a:ext cx="457200" cy="381000"/>
          </a:xfrm>
          <a:prstGeom prst="triangle">
            <a:avLst>
              <a:gd name="adj" fmla="val 47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608637" y="2057400"/>
            <a:ext cx="457200" cy="381000"/>
          </a:xfrm>
          <a:prstGeom prst="triangle">
            <a:avLst>
              <a:gd name="adj" fmla="val 47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70866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WHEN CHAINING IS FREE BUT VISION IS OBOSTRACTED </a:t>
            </a:r>
          </a:p>
          <a:p>
            <a:pPr>
              <a:buNone/>
            </a:pPr>
            <a:r>
              <a:rPr lang="en-US" sz="2000" dirty="0" err="1" smtClean="0"/>
              <a:t>Souch</a:t>
            </a:r>
            <a:r>
              <a:rPr lang="en-US" sz="2000" dirty="0" smtClean="0"/>
              <a:t> problem arises when a rising ground or a jungle area </a:t>
            </a:r>
            <a:r>
              <a:rPr lang="en-US" sz="2000" dirty="0" err="1" smtClean="0"/>
              <a:t>interruptsthe</a:t>
            </a:r>
            <a:r>
              <a:rPr lang="en-US" sz="2000" dirty="0" smtClean="0"/>
              <a:t> chain line</a:t>
            </a:r>
          </a:p>
          <a:p>
            <a:pPr>
              <a:buNone/>
            </a:pPr>
            <a:r>
              <a:rPr lang="en-US" sz="2000" dirty="0" smtClean="0"/>
              <a:t>CASE </a:t>
            </a:r>
            <a:r>
              <a:rPr lang="en-US" sz="2000" dirty="0" err="1" smtClean="0"/>
              <a:t>ONE:The</a:t>
            </a:r>
            <a:r>
              <a:rPr lang="en-US" sz="2000" dirty="0" smtClean="0"/>
              <a:t> two end stations may be visible from some </a:t>
            </a:r>
            <a:r>
              <a:rPr lang="en-US" sz="2000" dirty="0" err="1" smtClean="0"/>
              <a:t>intermediat</a:t>
            </a:r>
            <a:r>
              <a:rPr lang="en-US" sz="2000" dirty="0" smtClean="0"/>
              <a:t> points on the rising ground .Here chaining is done by steeping method.</a:t>
            </a:r>
          </a:p>
          <a:p>
            <a:pPr>
              <a:buNone/>
            </a:pPr>
            <a:r>
              <a:rPr lang="en-US" sz="2000" dirty="0" smtClean="0"/>
              <a:t>CASE </a:t>
            </a:r>
            <a:r>
              <a:rPr lang="en-US" sz="2000" dirty="0" err="1" smtClean="0"/>
              <a:t>TWO:The</a:t>
            </a:r>
            <a:r>
              <a:rPr lang="en-US" sz="2000" dirty="0" smtClean="0"/>
              <a:t> two ends points are not visible from </a:t>
            </a:r>
            <a:r>
              <a:rPr lang="en-US" sz="2000" dirty="0" err="1" smtClean="0"/>
              <a:t>intermsdiat</a:t>
            </a:r>
            <a:r>
              <a:rPr lang="en-US" sz="2000" dirty="0" smtClean="0"/>
              <a:t> points when a jungle come across on the chain line. The case is solve by the </a:t>
            </a:r>
            <a:r>
              <a:rPr lang="en-US" sz="2000" dirty="0" err="1" smtClean="0"/>
              <a:t>fllowing</a:t>
            </a:r>
            <a:r>
              <a:rPr lang="en-US" sz="2000" dirty="0" smtClean="0"/>
              <a:t> way.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81600" y="2438400"/>
            <a:ext cx="1752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jungle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2895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086600" y="2819400"/>
            <a:ext cx="3276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33800" y="2895600"/>
            <a:ext cx="51054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6515100" y="3238500"/>
            <a:ext cx="1600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7429500" y="3390900"/>
            <a:ext cx="2057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42742" y="5132457"/>
            <a:ext cx="14966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06963" y="2541657"/>
            <a:ext cx="5032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802563" y="4876800"/>
            <a:ext cx="5032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97363" y="2514600"/>
            <a:ext cx="5032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763000" y="2438400"/>
            <a:ext cx="5032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35363" y="2541657"/>
            <a:ext cx="5032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2514600"/>
            <a:ext cx="5032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35763" y="4370457"/>
            <a:ext cx="5032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44963" y="3151257"/>
            <a:ext cx="5032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97163" y="2694057"/>
            <a:ext cx="5032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515600" y="2667000"/>
            <a:ext cx="5032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4267200" y="29718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>
            <a:off x="7543800" y="4572000"/>
            <a:ext cx="7620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4191000" y="3048000"/>
            <a:ext cx="381000" cy="533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6477000" y="4114800"/>
            <a:ext cx="7620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0" y="5562600"/>
            <a:ext cx="124364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AB is the actual chain line ,can not visible because of </a:t>
            </a:r>
            <a:r>
              <a:rPr lang="en-US" dirty="0" err="1" smtClean="0"/>
              <a:t>jungle.Let</a:t>
            </a:r>
            <a:r>
              <a:rPr lang="en-US" dirty="0" smtClean="0"/>
              <a:t> the chain line </a:t>
            </a:r>
            <a:r>
              <a:rPr lang="en-US" dirty="0" err="1" smtClean="0"/>
              <a:t>extenet</a:t>
            </a:r>
            <a:r>
              <a:rPr lang="en-US" dirty="0" smtClean="0"/>
              <a:t> up to R . A point P is selected on the chain </a:t>
            </a:r>
            <a:r>
              <a:rPr lang="en-US" dirty="0" err="1" smtClean="0"/>
              <a:t>line.And</a:t>
            </a:r>
            <a:r>
              <a:rPr lang="en-US" dirty="0" smtClean="0"/>
              <a:t> a random line PT is taken . Points </a:t>
            </a:r>
            <a:r>
              <a:rPr lang="en-US" dirty="0" err="1" smtClean="0"/>
              <a:t>C,d,E</a:t>
            </a:r>
            <a:r>
              <a:rPr lang="en-US" dirty="0" smtClean="0"/>
              <a:t> are taken on the chain </a:t>
            </a:r>
            <a:r>
              <a:rPr lang="en-US" dirty="0" err="1" smtClean="0"/>
              <a:t>line.The</a:t>
            </a:r>
            <a:r>
              <a:rPr lang="en-US" dirty="0" smtClean="0"/>
              <a:t> </a:t>
            </a:r>
            <a:r>
              <a:rPr lang="en-US" dirty="0" err="1" smtClean="0"/>
              <a:t>parpendicular</a:t>
            </a:r>
            <a:r>
              <a:rPr lang="en-US" dirty="0" smtClean="0"/>
              <a:t> CC1 meet with the </a:t>
            </a:r>
            <a:r>
              <a:rPr lang="en-US" dirty="0" err="1" smtClean="0"/>
              <a:t>piont</a:t>
            </a:r>
            <a:r>
              <a:rPr lang="en-US" dirty="0" smtClean="0"/>
              <a:t> C1. The </a:t>
            </a:r>
            <a:r>
              <a:rPr lang="en-US" dirty="0" err="1" smtClean="0"/>
              <a:t>parpendicular</a:t>
            </a:r>
            <a:r>
              <a:rPr lang="en-US" dirty="0" smtClean="0"/>
              <a:t> DD1 and EE1 meet the point D1 and E1 .Now the </a:t>
            </a:r>
            <a:r>
              <a:rPr lang="en-US" dirty="0" err="1" smtClean="0"/>
              <a:t>distanes</a:t>
            </a:r>
            <a:r>
              <a:rPr lang="en-US" dirty="0" smtClean="0"/>
              <a:t> PC,PD,PE,CC1 is </a:t>
            </a:r>
            <a:r>
              <a:rPr lang="en-US" dirty="0" err="1" smtClean="0"/>
              <a:t>measured.from</a:t>
            </a:r>
            <a:r>
              <a:rPr lang="en-US" dirty="0" smtClean="0"/>
              <a:t> triangle PCC1 and PDD1, DD1 is </a:t>
            </a:r>
            <a:r>
              <a:rPr lang="en-US" dirty="0" err="1" smtClean="0"/>
              <a:t>measured.And</a:t>
            </a:r>
            <a:r>
              <a:rPr lang="en-US" dirty="0" smtClean="0"/>
              <a:t> from </a:t>
            </a:r>
            <a:r>
              <a:rPr lang="en-US" dirty="0" err="1" smtClean="0"/>
              <a:t>traingular</a:t>
            </a:r>
            <a:r>
              <a:rPr lang="en-US" dirty="0" smtClean="0"/>
              <a:t> PCC1 and PEE1,EE1 is </a:t>
            </a:r>
            <a:r>
              <a:rPr lang="en-US" dirty="0" err="1" smtClean="0"/>
              <a:t>measured.DISTANCE</a:t>
            </a:r>
            <a:r>
              <a:rPr lang="en-US" dirty="0" smtClean="0"/>
              <a:t>   PE1=√(PE₂+EE12)</a:t>
            </a:r>
            <a:endParaRPr lang="en-US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436474" cy="68580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     Whole circle bearing</a:t>
            </a:r>
          </a:p>
          <a:p>
            <a:pPr>
              <a:buNone/>
            </a:pPr>
            <a:r>
              <a:rPr lang="en-US" dirty="0" smtClean="0"/>
              <a:t>   In </a:t>
            </a:r>
            <a:r>
              <a:rPr lang="en-US" dirty="0" err="1" smtClean="0"/>
              <a:t>tis</a:t>
            </a:r>
            <a:r>
              <a:rPr lang="en-US" dirty="0" smtClean="0"/>
              <a:t> system the magnetic bearing of line is measured clockwise from north point up to the line.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7433534" y="3848100"/>
            <a:ext cx="350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014434" y="3657600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57434" y="2819400"/>
            <a:ext cx="2209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0800000" flipV="1">
            <a:off x="6328635" y="3505200"/>
            <a:ext cx="8040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11662634" y="3456057"/>
            <a:ext cx="8040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8953631" y="1524001"/>
            <a:ext cx="8040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9071835" y="6046856"/>
            <a:ext cx="8040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9148034" y="5638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1434034" y="35814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flipH="1" flipV="1">
            <a:off x="6785834" y="36576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flipV="1">
            <a:off x="9071834" y="19050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8005034" y="2895600"/>
            <a:ext cx="22098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>
            <a:off x="8809037" y="3352800"/>
            <a:ext cx="6858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8504237" y="3124200"/>
            <a:ext cx="1219200" cy="2057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   Reduced Bearing</a:t>
            </a:r>
          </a:p>
          <a:p>
            <a:pPr>
              <a:buNone/>
            </a:pPr>
            <a:r>
              <a:rPr lang="en-US" dirty="0" smtClean="0"/>
              <a:t>   In this system the magnetic bearing of a line is measured clockwise from north or south towards east or west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6900134" y="3619499"/>
            <a:ext cx="350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481034" y="3428999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4034" y="2590799"/>
            <a:ext cx="2209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0800000" flipV="1">
            <a:off x="5795235" y="3276599"/>
            <a:ext cx="8040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11129234" y="3227456"/>
            <a:ext cx="8040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8420231" y="1295400"/>
            <a:ext cx="8040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8538435" y="5818255"/>
            <a:ext cx="8040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8614634" y="5410199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0900634" y="3352799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flipH="1" flipV="1">
            <a:off x="6252434" y="3428999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flipV="1">
            <a:off x="8538434" y="1676399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7513637" y="2590800"/>
            <a:ext cx="22098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8275637" y="3048000"/>
            <a:ext cx="685800" cy="533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8351837" y="3200400"/>
            <a:ext cx="609600" cy="1219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flipH="1" flipV="1">
            <a:off x="8275637" y="3429000"/>
            <a:ext cx="762000" cy="609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flipH="1" flipV="1">
            <a:off x="8123237" y="2133600"/>
            <a:ext cx="1143000" cy="1676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DETERMINE THE HIGHT OF A OBJECT</a:t>
            </a:r>
          </a:p>
        </p:txBody>
      </p:sp>
      <p:sp>
        <p:nvSpPr>
          <p:cNvPr id="4" name="Down Arrow 3"/>
          <p:cNvSpPr/>
          <p:nvPr/>
        </p:nvSpPr>
        <p:spPr>
          <a:xfrm>
            <a:off x="9418637" y="1066800"/>
            <a:ext cx="152400" cy="3886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rot="5400000" flipH="1">
            <a:off x="6256337" y="1714500"/>
            <a:ext cx="7620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0"/>
          </p:cNvCxnSpPr>
          <p:nvPr/>
        </p:nvCxnSpPr>
        <p:spPr>
          <a:xfrm flipV="1">
            <a:off x="3094037" y="1066800"/>
            <a:ext cx="640080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198540" y="4381103"/>
            <a:ext cx="9906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075237" y="40386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94237" y="3886200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37237" y="4953000"/>
            <a:ext cx="4298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88379" y="2819400"/>
            <a:ext cx="4298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flipH="1">
            <a:off x="9494837" y="3733800"/>
            <a:ext cx="381000" cy="353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9342437" y="5029200"/>
            <a:ext cx="381000" cy="353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2789237" y="4675257"/>
            <a:ext cx="381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flipH="1">
            <a:off x="4541837" y="4953000"/>
            <a:ext cx="381000" cy="353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flipH="1">
            <a:off x="4541837" y="3532258"/>
            <a:ext cx="381000" cy="353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flipH="1">
            <a:off x="9342437" y="609600"/>
            <a:ext cx="381000" cy="353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Representative Fraction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Distance on drawing of object</a:t>
            </a:r>
          </a:p>
          <a:p>
            <a:pPr>
              <a:buNone/>
            </a:pPr>
            <a:r>
              <a:rPr lang="en-US" dirty="0" smtClean="0"/>
              <a:t>                              RF = ----------------------------------------------------</a:t>
            </a:r>
          </a:p>
          <a:p>
            <a:pPr>
              <a:buNone/>
            </a:pPr>
            <a:r>
              <a:rPr lang="en-US" dirty="0" smtClean="0"/>
              <a:t>                                          Corresponding actual distance of object</a:t>
            </a:r>
          </a:p>
        </p:txBody>
      </p:sp>
      <p:pic>
        <p:nvPicPr>
          <p:cNvPr id="2050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37" y="1676400"/>
            <a:ext cx="1599743" cy="168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arrow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436475" cy="16764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              Classification Of </a:t>
            </a:r>
            <a:r>
              <a:rPr lang="en-US" dirty="0" err="1" smtClean="0"/>
              <a:t>Sourveying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12436475" cy="51816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i="1" dirty="0" smtClean="0"/>
              <a:t>                                            </a:t>
            </a:r>
            <a:r>
              <a:rPr lang="en-US" sz="3500" i="1" dirty="0" smtClean="0">
                <a:solidFill>
                  <a:srgbClr val="C00000"/>
                </a:solidFill>
              </a:rPr>
              <a:t>Primary classification</a:t>
            </a:r>
          </a:p>
          <a:p>
            <a:pPr>
              <a:buNone/>
            </a:pPr>
            <a:r>
              <a:rPr lang="en-US" sz="3500" i="1" dirty="0" smtClean="0">
                <a:solidFill>
                  <a:srgbClr val="0070C0"/>
                </a:solidFill>
              </a:rPr>
              <a:t>1</a:t>
            </a:r>
            <a:r>
              <a:rPr lang="en-US" sz="3500" b="1" i="1" dirty="0" smtClean="0">
                <a:solidFill>
                  <a:srgbClr val="0070C0"/>
                </a:solidFill>
              </a:rPr>
              <a:t>. Plane </a:t>
            </a:r>
            <a:r>
              <a:rPr lang="en-US" sz="3500" b="1" i="1" dirty="0" err="1" smtClean="0">
                <a:solidFill>
                  <a:srgbClr val="0070C0"/>
                </a:solidFill>
              </a:rPr>
              <a:t>sourveying</a:t>
            </a:r>
            <a:r>
              <a:rPr lang="en-US" sz="3500" b="1" i="1" dirty="0" err="1" smtClean="0"/>
              <a:t>:</a:t>
            </a:r>
            <a:r>
              <a:rPr lang="en-US" b="1" i="1" dirty="0" err="1" smtClean="0"/>
              <a:t>Plane</a:t>
            </a:r>
            <a:r>
              <a:rPr lang="en-US" b="1" i="1" dirty="0" smtClean="0"/>
              <a:t> </a:t>
            </a:r>
            <a:r>
              <a:rPr lang="en-US" i="1" dirty="0" err="1" smtClean="0"/>
              <a:t>sourveying</a:t>
            </a:r>
            <a:r>
              <a:rPr lang="en-US" i="1" dirty="0" smtClean="0"/>
              <a:t> is done          when the area is lass then 250 square km.</a:t>
            </a:r>
          </a:p>
          <a:p>
            <a:pPr>
              <a:buNone/>
            </a:pPr>
            <a:r>
              <a:rPr lang="en-US" sz="3900" i="1" dirty="0" smtClean="0">
                <a:solidFill>
                  <a:srgbClr val="00B0F0"/>
                </a:solidFill>
              </a:rPr>
              <a:t>2. Geodetic</a:t>
            </a:r>
            <a:r>
              <a:rPr lang="en-US" sz="3500" i="1" dirty="0" smtClean="0">
                <a:solidFill>
                  <a:srgbClr val="00B0F0"/>
                </a:solidFill>
              </a:rPr>
              <a:t> </a:t>
            </a:r>
            <a:r>
              <a:rPr lang="en-US" sz="3500" i="1" dirty="0" err="1" smtClean="0">
                <a:solidFill>
                  <a:srgbClr val="00B0F0"/>
                </a:solidFill>
              </a:rPr>
              <a:t>soueveying</a:t>
            </a:r>
            <a:r>
              <a:rPr lang="en-US" i="1" dirty="0" err="1" smtClean="0"/>
              <a:t>:Geodetic</a:t>
            </a:r>
            <a:r>
              <a:rPr lang="en-US" i="1" dirty="0" smtClean="0"/>
              <a:t> </a:t>
            </a:r>
            <a:r>
              <a:rPr lang="en-US" i="1" dirty="0" err="1" smtClean="0"/>
              <a:t>soueveying</a:t>
            </a:r>
            <a:r>
              <a:rPr lang="en-US" i="1" dirty="0" smtClean="0"/>
              <a:t> is done when the area is larger then 250 square km.</a:t>
            </a:r>
            <a:endParaRPr lang="en-US" i="1" dirty="0"/>
          </a:p>
        </p:txBody>
      </p:sp>
      <p:sp>
        <p:nvSpPr>
          <p:cNvPr id="4" name="Right Arrow 3"/>
          <p:cNvSpPr/>
          <p:nvPr/>
        </p:nvSpPr>
        <p:spPr>
          <a:xfrm>
            <a:off x="2408237" y="1828800"/>
            <a:ext cx="838200" cy="4084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dirty="0" smtClean="0"/>
              <a:t>                                       </a:t>
            </a:r>
            <a:r>
              <a:rPr lang="en-US" sz="3900" b="1" i="1" dirty="0" smtClean="0"/>
              <a:t>        ERRORS OF CHAINING </a:t>
            </a:r>
          </a:p>
          <a:p>
            <a:pPr>
              <a:buNone/>
            </a:pPr>
            <a:r>
              <a:rPr lang="en-US" sz="3900" b="1" i="1" dirty="0" smtClean="0"/>
              <a:t>                                    1.Erroures length of chain or tape </a:t>
            </a:r>
          </a:p>
          <a:p>
            <a:pPr>
              <a:buNone/>
            </a:pPr>
            <a:r>
              <a:rPr lang="en-US" sz="3900" b="1" i="1" dirty="0" smtClean="0"/>
              <a:t>                                    2.Bad ranging </a:t>
            </a:r>
          </a:p>
          <a:p>
            <a:pPr>
              <a:buNone/>
            </a:pPr>
            <a:r>
              <a:rPr lang="en-US" sz="3900" b="1" i="1" dirty="0" smtClean="0"/>
              <a:t>                                    3.Careless holding and marking</a:t>
            </a:r>
          </a:p>
          <a:p>
            <a:pPr>
              <a:buNone/>
            </a:pPr>
            <a:r>
              <a:rPr lang="en-US" sz="3900" b="1" i="1" dirty="0" smtClean="0"/>
              <a:t>                                   4.Bad </a:t>
            </a:r>
            <a:r>
              <a:rPr lang="en-US" sz="3900" b="1" i="1" dirty="0" err="1" smtClean="0"/>
              <a:t>straighting</a:t>
            </a:r>
            <a:endParaRPr lang="en-US" sz="3900" b="1" i="1" dirty="0" smtClean="0"/>
          </a:p>
          <a:p>
            <a:pPr>
              <a:buNone/>
            </a:pPr>
            <a:r>
              <a:rPr lang="en-US" sz="3900" b="1" i="1" dirty="0" smtClean="0"/>
              <a:t>                                    5.None </a:t>
            </a:r>
            <a:r>
              <a:rPr lang="en-US" sz="3900" b="1" i="1" dirty="0" err="1" smtClean="0"/>
              <a:t>horizentaly</a:t>
            </a:r>
            <a:endParaRPr lang="en-US" sz="3900" b="1" i="1" dirty="0" smtClean="0"/>
          </a:p>
          <a:p>
            <a:pPr>
              <a:buNone/>
            </a:pPr>
            <a:r>
              <a:rPr lang="en-US" sz="3900" b="1" i="1" dirty="0" smtClean="0"/>
              <a:t>                                   6.Sag in chain</a:t>
            </a:r>
          </a:p>
          <a:p>
            <a:pPr>
              <a:buNone/>
            </a:pPr>
            <a:r>
              <a:rPr lang="en-US" sz="3900" b="1" i="1" dirty="0" smtClean="0"/>
              <a:t>                                   7.Variation in temperature</a:t>
            </a:r>
          </a:p>
          <a:p>
            <a:pPr>
              <a:buNone/>
            </a:pPr>
            <a:r>
              <a:rPr lang="en-US" sz="3900" b="1" i="1" dirty="0" smtClean="0"/>
              <a:t>                                   8.Variation in pull</a:t>
            </a:r>
          </a:p>
          <a:p>
            <a:pPr>
              <a:buNone/>
            </a:pPr>
            <a:r>
              <a:rPr lang="en-US" sz="3900" b="1" i="1" dirty="0" smtClean="0"/>
              <a:t>                                   9.Personal mistakes</a:t>
            </a:r>
          </a:p>
          <a:p>
            <a:pPr>
              <a:buNone/>
            </a:pPr>
            <a:r>
              <a:rPr lang="en-US" sz="3900" b="1" i="1" dirty="0" smtClean="0"/>
              <a:t>                                                                  A .Displacement of arrows</a:t>
            </a:r>
          </a:p>
          <a:p>
            <a:pPr>
              <a:buNone/>
            </a:pPr>
            <a:r>
              <a:rPr lang="en-US" sz="3900" b="1" i="1" dirty="0" smtClean="0"/>
              <a:t>                                                                  B .Miss counting chain length</a:t>
            </a:r>
          </a:p>
          <a:p>
            <a:pPr>
              <a:buNone/>
            </a:pPr>
            <a:r>
              <a:rPr lang="en-US" sz="3900" b="1" i="1" dirty="0" smtClean="0"/>
              <a:t>                                                                  C .Miss reading </a:t>
            </a:r>
          </a:p>
          <a:p>
            <a:pPr>
              <a:buNone/>
            </a:pPr>
            <a:r>
              <a:rPr lang="en-US" sz="3900" b="1" i="1" dirty="0" smtClean="0"/>
              <a:t>                                                                  D .Error lo0king</a:t>
            </a:r>
          </a:p>
          <a:p>
            <a:pPr>
              <a:buNone/>
            </a:pPr>
            <a:r>
              <a:rPr lang="en-US" b="1" i="1" dirty="0" smtClean="0"/>
              <a:t>    </a:t>
            </a:r>
            <a:endParaRPr lang="en-US" b="1" i="1" dirty="0"/>
          </a:p>
        </p:txBody>
      </p:sp>
      <p:sp>
        <p:nvSpPr>
          <p:cNvPr id="4" name="Right Arrow 3"/>
          <p:cNvSpPr/>
          <p:nvPr/>
        </p:nvSpPr>
        <p:spPr>
          <a:xfrm>
            <a:off x="4237037" y="4724400"/>
            <a:ext cx="1447800" cy="1524000"/>
          </a:xfrm>
          <a:prstGeom prst="rightArrow">
            <a:avLst>
              <a:gd name="adj1" fmla="val 50000"/>
              <a:gd name="adj2" fmla="val 42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79837" y="4572000"/>
            <a:ext cx="76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79837" y="5410200"/>
            <a:ext cx="457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94037" y="4114800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94037" y="4572000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865437" y="4343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446837" y="4343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436474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900" dirty="0" smtClean="0"/>
              <a:t>                                  Classification Of </a:t>
            </a:r>
            <a:r>
              <a:rPr lang="en-US" sz="3900" dirty="0" err="1" smtClean="0"/>
              <a:t>Sourveying</a:t>
            </a:r>
            <a:r>
              <a:rPr lang="en-US" sz="3900" dirty="0" smtClean="0"/>
              <a:t>             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2436475" cy="5638800"/>
          </a:xfrm>
          <a:solidFill>
            <a:srgbClr val="00FF00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i="1" dirty="0" smtClean="0"/>
              <a:t>                                                                     </a:t>
            </a:r>
            <a:r>
              <a:rPr lang="en-US" sz="5600" b="1" i="1" dirty="0" smtClean="0">
                <a:solidFill>
                  <a:srgbClr val="C00000"/>
                </a:solidFill>
              </a:rPr>
              <a:t>Secondary Classification</a:t>
            </a:r>
          </a:p>
          <a:p>
            <a:pPr>
              <a:buNone/>
            </a:pPr>
            <a:r>
              <a:rPr lang="en-US" sz="3100" b="1" i="1" dirty="0" smtClean="0">
                <a:solidFill>
                  <a:schemeClr val="tx2"/>
                </a:solidFill>
              </a:rPr>
              <a:t>                                                                  A.BASED ON INUSTRUMENT</a:t>
            </a:r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1.Chain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2.Compass 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3.Plane table 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4.Theodolite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5.Photo graphic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sz="3100" b="1" i="1" dirty="0" smtClean="0">
                <a:solidFill>
                  <a:schemeClr val="tx2"/>
                </a:solidFill>
              </a:rPr>
              <a:t>                                                                  B.BASED ON METHOD</a:t>
            </a:r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1.Tringulation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2.Travers 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sz="3100" b="1" i="1" dirty="0" smtClean="0">
                <a:solidFill>
                  <a:schemeClr val="tx2"/>
                </a:solidFill>
              </a:rPr>
              <a:t>                                                                  C.BASED ON OBJECT</a:t>
            </a:r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1.Geological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2.Mine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4.Arcological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sz="3100" b="1" i="1" dirty="0" smtClean="0">
                <a:solidFill>
                  <a:schemeClr val="accent1"/>
                </a:solidFill>
              </a:rPr>
              <a:t>                                                                  D.BASED ON NATURE OF FIELD</a:t>
            </a:r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 1.Land 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 2.Marine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                                                                               3.Astronomical </a:t>
            </a:r>
            <a:r>
              <a:rPr lang="en-US" b="1" i="1" dirty="0" err="1" smtClean="0"/>
              <a:t>sourvey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b="1" i="1" dirty="0" smtClean="0"/>
              <a:t>                 </a:t>
            </a:r>
          </a:p>
          <a:p>
            <a:endParaRPr lang="en-US" sz="3600" b="1" i="1" dirty="0" smtClean="0"/>
          </a:p>
          <a:p>
            <a:pPr>
              <a:buNone/>
            </a:pPr>
            <a:r>
              <a:rPr lang="en-US" sz="3600" b="1" i="1" dirty="0" smtClean="0"/>
              <a:t>                                </a:t>
            </a:r>
            <a:r>
              <a:rPr lang="en-US" sz="3600" b="1" i="1" dirty="0" err="1" smtClean="0"/>
              <a:t>Genaral</a:t>
            </a:r>
            <a:r>
              <a:rPr lang="en-US" sz="3600" b="1" i="1" dirty="0" smtClean="0"/>
              <a:t> Principle Of Surveying</a:t>
            </a:r>
          </a:p>
          <a:p>
            <a:endParaRPr lang="en-US" sz="2800" b="1" i="1" dirty="0" smtClean="0"/>
          </a:p>
          <a:p>
            <a:endParaRPr lang="en-US" sz="2800" b="1" i="1" dirty="0" smtClean="0"/>
          </a:p>
          <a:p>
            <a:pPr>
              <a:buNone/>
            </a:pPr>
            <a:r>
              <a:rPr lang="en-US" sz="2800" b="1" i="1" dirty="0" smtClean="0"/>
              <a:t>            </a:t>
            </a:r>
          </a:p>
          <a:p>
            <a:pPr>
              <a:buNone/>
            </a:pPr>
            <a:r>
              <a:rPr lang="en-US" sz="2800" b="1" i="1" dirty="0" smtClean="0"/>
              <a:t>   1.TO work from the whole to the part.</a:t>
            </a:r>
          </a:p>
          <a:p>
            <a:pPr>
              <a:buNone/>
            </a:pPr>
            <a:r>
              <a:rPr lang="en-US" sz="2800" b="1" i="1" dirty="0" smtClean="0"/>
              <a:t>   2.TO locate a new station by at least two measurements ( linear and   angular)       from fixed reference points.</a:t>
            </a:r>
            <a:endParaRPr lang="en-US" sz="2800" b="1" i="1" dirty="0"/>
          </a:p>
        </p:txBody>
      </p:sp>
      <p:sp>
        <p:nvSpPr>
          <p:cNvPr id="2050" name="Tree"/>
          <p:cNvSpPr>
            <a:spLocks noEditPoints="1" noChangeArrowheads="1"/>
          </p:cNvSpPr>
          <p:nvPr/>
        </p:nvSpPr>
        <p:spPr bwMode="auto">
          <a:xfrm>
            <a:off x="2255837" y="1066800"/>
            <a:ext cx="1295400" cy="11430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6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i="1" dirty="0" smtClean="0"/>
              <a:t>                   </a:t>
            </a:r>
          </a:p>
          <a:p>
            <a:pPr>
              <a:buNone/>
            </a:pPr>
            <a:endParaRPr lang="en-US" sz="3500" b="1" i="1" dirty="0" smtClean="0"/>
          </a:p>
          <a:p>
            <a:pPr>
              <a:buNone/>
            </a:pPr>
            <a:r>
              <a:rPr lang="en-US" sz="3500" b="1" i="1" dirty="0" smtClean="0"/>
              <a:t>                   </a:t>
            </a:r>
            <a:r>
              <a:rPr lang="en-US" sz="3500" b="1" i="1" dirty="0" smtClean="0">
                <a:solidFill>
                  <a:srgbClr val="0070C0"/>
                </a:solidFill>
              </a:rPr>
              <a:t>METHOD OF LINNEAR  MEASURMENT</a:t>
            </a:r>
          </a:p>
          <a:p>
            <a:pPr>
              <a:buNone/>
            </a:pPr>
            <a:r>
              <a:rPr lang="en-US" sz="5300" b="1" i="1" baseline="-25000" dirty="0" smtClean="0"/>
              <a:t>                                             1.By steeping </a:t>
            </a:r>
          </a:p>
          <a:p>
            <a:pPr>
              <a:buNone/>
            </a:pPr>
            <a:r>
              <a:rPr lang="en-US" sz="5300" b="1" i="1" baseline="-25000" dirty="0" smtClean="0"/>
              <a:t>                                             2.By </a:t>
            </a:r>
            <a:r>
              <a:rPr lang="en-US" sz="5300" b="1" i="1" baseline="-25000" dirty="0" err="1" smtClean="0"/>
              <a:t>passometer</a:t>
            </a:r>
            <a:endParaRPr lang="en-US" sz="5300" b="1" i="1" baseline="-25000" dirty="0" smtClean="0"/>
          </a:p>
          <a:p>
            <a:pPr>
              <a:buNone/>
            </a:pPr>
            <a:r>
              <a:rPr lang="en-US" sz="5300" b="1" i="1" baseline="-25000" dirty="0" smtClean="0"/>
              <a:t>                                             3.By speedometer</a:t>
            </a:r>
          </a:p>
          <a:p>
            <a:pPr>
              <a:buNone/>
            </a:pPr>
            <a:r>
              <a:rPr lang="en-US" sz="5300" b="1" i="1" baseline="-25000" dirty="0" smtClean="0"/>
              <a:t>                                             4.By chaining</a:t>
            </a:r>
          </a:p>
          <a:p>
            <a:pPr>
              <a:buNone/>
            </a:pPr>
            <a:r>
              <a:rPr lang="en-US" sz="5300" b="1" i="1" baseline="-25000" dirty="0" smtClean="0"/>
              <a:t>                                             5.By pedometer </a:t>
            </a:r>
            <a:endParaRPr lang="en-US" sz="5300" b="1" i="1" baseline="-25000" dirty="0"/>
          </a:p>
        </p:txBody>
      </p:sp>
      <p:sp>
        <p:nvSpPr>
          <p:cNvPr id="3074" name="laptop"/>
          <p:cNvSpPr>
            <a:spLocks noEditPoints="1" noChangeArrowheads="1"/>
          </p:cNvSpPr>
          <p:nvPr/>
        </p:nvSpPr>
        <p:spPr bwMode="auto">
          <a:xfrm>
            <a:off x="2255837" y="2819400"/>
            <a:ext cx="1828800" cy="16764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0837" y="762000"/>
            <a:ext cx="3733800" cy="5638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1900" dirty="0" smtClean="0">
                <a:solidFill>
                  <a:srgbClr val="C00000"/>
                </a:solidFill>
              </a:rPr>
              <a:t>                 RANGING ROD</a:t>
            </a:r>
            <a:br>
              <a:rPr lang="en-US" sz="1900" dirty="0" smtClean="0">
                <a:solidFill>
                  <a:srgbClr val="C00000"/>
                </a:solidFill>
              </a:rPr>
            </a:br>
            <a:r>
              <a:rPr lang="en-US" sz="1900" dirty="0" smtClean="0">
                <a:solidFill>
                  <a:srgbClr val="C00000"/>
                </a:solidFill>
              </a:rPr>
              <a:t/>
            </a:r>
            <a:br>
              <a:rPr lang="en-US" sz="1900" dirty="0" smtClean="0">
                <a:solidFill>
                  <a:srgbClr val="C00000"/>
                </a:solidFill>
              </a:rPr>
            </a:br>
            <a:r>
              <a:rPr lang="en-US" sz="1900" dirty="0" smtClean="0">
                <a:solidFill>
                  <a:srgbClr val="C00000"/>
                </a:solidFill>
              </a:rPr>
              <a:t/>
            </a:r>
            <a:br>
              <a:rPr lang="en-US" sz="1900" dirty="0" smtClean="0">
                <a:solidFill>
                  <a:srgbClr val="C00000"/>
                </a:solidFill>
              </a:rPr>
            </a:br>
            <a:r>
              <a:rPr lang="en-US" sz="1900" dirty="0" smtClean="0">
                <a:solidFill>
                  <a:srgbClr val="C00000"/>
                </a:solidFill>
              </a:rPr>
              <a:t> </a:t>
            </a:r>
            <a:endParaRPr lang="en-US" sz="19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274" y="1066800"/>
            <a:ext cx="7980071" cy="5791200"/>
          </a:xfrm>
        </p:spPr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                          RANGING ROD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   Ranging rod is a rod which is used for ranging a </a:t>
            </a:r>
            <a:r>
              <a:rPr lang="en-US" b="1" i="1" dirty="0" err="1" smtClean="0">
                <a:solidFill>
                  <a:srgbClr val="FF0000"/>
                </a:solidFill>
              </a:rPr>
              <a:t>line.Genarally</a:t>
            </a:r>
            <a:r>
              <a:rPr lang="en-US" b="1" i="1" dirty="0" smtClean="0">
                <a:solidFill>
                  <a:srgbClr val="FF0000"/>
                </a:solidFill>
              </a:rPr>
              <a:t> it is made by timber, </a:t>
            </a:r>
            <a:r>
              <a:rPr lang="en-US" b="1" i="1" dirty="0" err="1" smtClean="0">
                <a:solidFill>
                  <a:srgbClr val="FF0000"/>
                </a:solidFill>
              </a:rPr>
              <a:t>bamboo,etc.The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colour</a:t>
            </a:r>
            <a:r>
              <a:rPr lang="en-US" b="1" i="1" dirty="0" smtClean="0">
                <a:solidFill>
                  <a:srgbClr val="FF0000"/>
                </a:solidFill>
              </a:rPr>
              <a:t> of  the rod is alternative red and </a:t>
            </a:r>
            <a:r>
              <a:rPr lang="en-US" b="1" i="1" dirty="0" err="1" smtClean="0">
                <a:solidFill>
                  <a:srgbClr val="FF0000"/>
                </a:solidFill>
              </a:rPr>
              <a:t>white,so</a:t>
            </a:r>
            <a:r>
              <a:rPr lang="en-US" b="1" i="1" dirty="0" smtClean="0">
                <a:solidFill>
                  <a:srgbClr val="FF0000"/>
                </a:solidFill>
              </a:rPr>
              <a:t> that it can be visible from long </a:t>
            </a:r>
            <a:r>
              <a:rPr lang="en-US" b="1" i="1" dirty="0" err="1" smtClean="0">
                <a:solidFill>
                  <a:srgbClr val="FF0000"/>
                </a:solidFill>
              </a:rPr>
              <a:t>distance.The</a:t>
            </a:r>
            <a:r>
              <a:rPr lang="en-US" b="1" i="1" dirty="0" smtClean="0">
                <a:solidFill>
                  <a:srgbClr val="FF0000"/>
                </a:solidFill>
              </a:rPr>
              <a:t> lower end of the rod is provided with an iron shoe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0" name="Flowchart: Merge 9"/>
          <p:cNvSpPr/>
          <p:nvPr/>
        </p:nvSpPr>
        <p:spPr>
          <a:xfrm>
            <a:off x="8949079" y="4419600"/>
            <a:ext cx="609600" cy="457200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9378976" y="1828800"/>
            <a:ext cx="72546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3"/>
          </p:cNvCxnSpPr>
          <p:nvPr/>
        </p:nvCxnSpPr>
        <p:spPr>
          <a:xfrm>
            <a:off x="9406279" y="4648200"/>
            <a:ext cx="682809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104437" y="1676400"/>
            <a:ext cx="2694570" cy="350906"/>
          </a:xfrm>
          <a:prstGeom prst="rect">
            <a:avLst/>
          </a:prstGeom>
          <a:noFill/>
        </p:spPr>
        <p:txBody>
          <a:bodyPr wrap="square" lIns="88432" tIns="44216" rIns="88432" bIns="44216" rtlCol="0">
            <a:spAutoFit/>
          </a:bodyPr>
          <a:lstStyle/>
          <a:p>
            <a:r>
              <a:rPr lang="en-US" dirty="0" smtClean="0"/>
              <a:t>Ranging road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40329" y="4419600"/>
            <a:ext cx="1969108" cy="350906"/>
          </a:xfrm>
          <a:prstGeom prst="rect">
            <a:avLst/>
          </a:prstGeom>
          <a:noFill/>
        </p:spPr>
        <p:txBody>
          <a:bodyPr wrap="square" lIns="88432" tIns="44216" rIns="88432" bIns="44216" rtlCol="0">
            <a:spAutoFit/>
          </a:bodyPr>
          <a:lstStyle/>
          <a:p>
            <a:r>
              <a:rPr lang="en-US" dirty="0" err="1" smtClean="0"/>
              <a:t>Metalic</a:t>
            </a:r>
            <a:r>
              <a:rPr lang="en-US" dirty="0" smtClean="0"/>
              <a:t> shoe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068063" y="3886200"/>
            <a:ext cx="338216" cy="533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068063" y="3429000"/>
            <a:ext cx="33821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068063" y="2438400"/>
            <a:ext cx="33821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68063" y="1905000"/>
            <a:ext cx="338216" cy="533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68063" y="1371600"/>
            <a:ext cx="33821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68063" y="2971800"/>
            <a:ext cx="338216" cy="533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32" tIns="44216" rIns="88432" bIns="44216"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b="1" i="1" dirty="0" smtClean="0"/>
              <a:t>                                              </a:t>
            </a:r>
            <a:r>
              <a:rPr lang="en-US" sz="4600" b="1" i="1" dirty="0" smtClean="0"/>
              <a:t>TYPE OF CHAIN</a:t>
            </a:r>
          </a:p>
          <a:p>
            <a:pPr>
              <a:buNone/>
            </a:pPr>
            <a:r>
              <a:rPr lang="en-US" b="1" i="1" dirty="0" smtClean="0"/>
              <a:t>    ENGINEERING </a:t>
            </a:r>
            <a:r>
              <a:rPr lang="en-US" b="1" i="1" dirty="0" err="1" smtClean="0"/>
              <a:t>CHAIN:</a:t>
            </a:r>
            <a:r>
              <a:rPr lang="en-US" sz="2300" b="1" i="1" dirty="0" err="1" smtClean="0"/>
              <a:t>The</a:t>
            </a:r>
            <a:r>
              <a:rPr lang="en-US" sz="2300" b="1" i="1" dirty="0" smtClean="0"/>
              <a:t> chain is 100ft long. Number of links is 100 . And each link is 1ft   long.  </a:t>
            </a:r>
          </a:p>
          <a:p>
            <a:pPr>
              <a:buNone/>
            </a:pPr>
            <a:endParaRPr lang="en-US" sz="2300" b="1" i="1" dirty="0" smtClean="0"/>
          </a:p>
          <a:p>
            <a:pPr>
              <a:buNone/>
            </a:pPr>
            <a:r>
              <a:rPr lang="en-US" sz="2700" b="1" i="1" dirty="0" smtClean="0"/>
              <a:t>   GANDER </a:t>
            </a:r>
            <a:r>
              <a:rPr lang="en-US" sz="2700" b="1" i="1" dirty="0" err="1" smtClean="0"/>
              <a:t>CHAIN:The</a:t>
            </a:r>
            <a:r>
              <a:rPr lang="en-US" sz="2700" b="1" i="1" dirty="0" smtClean="0"/>
              <a:t> chain is 100ft long. Number of links is 100 . And each link is 1ft long</a:t>
            </a:r>
          </a:p>
          <a:p>
            <a:pPr>
              <a:buNone/>
            </a:pPr>
            <a:endParaRPr lang="en-US" sz="2700" b="1" i="1" dirty="0" smtClean="0"/>
          </a:p>
          <a:p>
            <a:pPr>
              <a:buNone/>
            </a:pPr>
            <a:r>
              <a:rPr lang="en-US" sz="2700" b="1" i="1" dirty="0" smtClean="0"/>
              <a:t>    METRIC </a:t>
            </a:r>
            <a:r>
              <a:rPr lang="en-US" sz="2700" b="1" i="1" dirty="0" err="1" smtClean="0"/>
              <a:t>CHAIN:The</a:t>
            </a:r>
            <a:r>
              <a:rPr lang="en-US" sz="2700" b="1" i="1" dirty="0" smtClean="0"/>
              <a:t> chain is long about 5,10,30 ft and length of per link is 25cm</a:t>
            </a:r>
          </a:p>
          <a:p>
            <a:pPr>
              <a:buNone/>
            </a:pPr>
            <a:endParaRPr lang="en-US" sz="2700" b="1" i="1" dirty="0" smtClean="0"/>
          </a:p>
          <a:p>
            <a:pPr>
              <a:buNone/>
            </a:pPr>
            <a:r>
              <a:rPr lang="en-US" sz="2700" b="1" i="1" dirty="0" smtClean="0"/>
              <a:t>   REVENUE CHAIN: The chain is long about 33 ft and length of per link is 33/16 ft</a:t>
            </a:r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436474" cy="6858000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i="1" dirty="0" smtClean="0"/>
              <a:t>CHAIN ADVANTAGES</a:t>
            </a:r>
          </a:p>
          <a:p>
            <a:pPr>
              <a:buNone/>
            </a:pPr>
            <a:r>
              <a:rPr lang="en-US" b="1" i="1" dirty="0" smtClean="0"/>
              <a:t>                                       1.The can read easily and quickly</a:t>
            </a:r>
          </a:p>
          <a:p>
            <a:pPr>
              <a:buNone/>
            </a:pPr>
            <a:r>
              <a:rPr lang="en-US" b="1" i="1" dirty="0" smtClean="0"/>
              <a:t>                                       2.The can be easily repaired in the field</a:t>
            </a:r>
          </a:p>
          <a:p>
            <a:pPr>
              <a:buNone/>
            </a:pPr>
            <a:r>
              <a:rPr lang="en-US" b="1" i="1" dirty="0" smtClean="0"/>
              <a:t>                                                </a:t>
            </a:r>
          </a:p>
          <a:p>
            <a:pPr>
              <a:buNone/>
            </a:pPr>
            <a:r>
              <a:rPr lang="en-US" b="1" i="1" dirty="0" smtClean="0"/>
              <a:t>                                                     CHAIN DISADVANTAGES</a:t>
            </a:r>
          </a:p>
          <a:p>
            <a:pPr>
              <a:buNone/>
            </a:pPr>
            <a:r>
              <a:rPr lang="en-US" b="1" i="1" dirty="0" smtClean="0"/>
              <a:t>                                       1.They take too much time to open and fold</a:t>
            </a:r>
          </a:p>
          <a:p>
            <a:pPr>
              <a:buNone/>
            </a:pPr>
            <a:r>
              <a:rPr lang="en-US" b="1" i="1" dirty="0" smtClean="0"/>
              <a:t>                                       2.The chain sags excessively</a:t>
            </a:r>
          </a:p>
          <a:p>
            <a:pPr>
              <a:buNone/>
            </a:pPr>
            <a:r>
              <a:rPr lang="en-US" b="1" i="1" dirty="0" smtClean="0"/>
              <a:t>                                                  </a:t>
            </a:r>
          </a:p>
          <a:p>
            <a:pPr>
              <a:buNone/>
            </a:pPr>
            <a:r>
              <a:rPr lang="en-US" b="1" i="1" dirty="0" smtClean="0"/>
              <a:t>                                                      STEEL ADVANTAGES</a:t>
            </a:r>
          </a:p>
          <a:p>
            <a:pPr>
              <a:buNone/>
            </a:pPr>
            <a:r>
              <a:rPr lang="en-US" b="1" i="1" dirty="0" smtClean="0"/>
              <a:t>                                       1.They sags slightly</a:t>
            </a:r>
          </a:p>
          <a:p>
            <a:pPr>
              <a:buNone/>
            </a:pPr>
            <a:r>
              <a:rPr lang="en-US" b="1" i="1" dirty="0" smtClean="0"/>
              <a:t>                                       2.They are very easy to open and fold</a:t>
            </a:r>
          </a:p>
          <a:p>
            <a:pPr>
              <a:buNone/>
            </a:pPr>
            <a:r>
              <a:rPr lang="en-US" b="1" i="1" dirty="0" smtClean="0"/>
              <a:t>                                                  </a:t>
            </a:r>
          </a:p>
          <a:p>
            <a:pPr>
              <a:buNone/>
            </a:pPr>
            <a:r>
              <a:rPr lang="en-US" b="1" i="1" dirty="0" smtClean="0"/>
              <a:t>                                                      STEEL DISADVANTAGES</a:t>
            </a:r>
          </a:p>
          <a:p>
            <a:pPr>
              <a:buNone/>
            </a:pPr>
            <a:r>
              <a:rPr lang="en-US" b="1" i="1" dirty="0" smtClean="0"/>
              <a:t>                                       1.They can not read easily and quickly</a:t>
            </a:r>
          </a:p>
          <a:p>
            <a:pPr>
              <a:buNone/>
            </a:pPr>
            <a:r>
              <a:rPr lang="en-US" b="1" i="1" dirty="0" smtClean="0"/>
              <a:t>                                       2.They can not be easily repaired in the field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cover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738</TotalTime>
  <Words>1841</Words>
  <Application>Microsoft Office PowerPoint</Application>
  <PresentationFormat>Custom</PresentationFormat>
  <Paragraphs>307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Slide 1</vt:lpstr>
      <vt:lpstr>                         USE OF SOURVEYING</vt:lpstr>
      <vt:lpstr>              Classification Of Sourveying</vt:lpstr>
      <vt:lpstr>                                  Classification Of Sourveying             </vt:lpstr>
      <vt:lpstr>Slide 5</vt:lpstr>
      <vt:lpstr>Slide 6</vt:lpstr>
      <vt:lpstr>                 RANGING ROD   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Sourveying: sourveying is the art of determining the relative positions of different objects on the sourface of the earth by measuring the horijontal distances between them ,and by preparing a map to any suitable scale.</dc:title>
  <dc:creator>User</dc:creator>
  <cp:lastModifiedBy>User</cp:lastModifiedBy>
  <cp:revision>199</cp:revision>
  <dcterms:created xsi:type="dcterms:W3CDTF">2006-08-16T00:00:00Z</dcterms:created>
  <dcterms:modified xsi:type="dcterms:W3CDTF">2012-03-20T18:08:28Z</dcterms:modified>
</cp:coreProperties>
</file>